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704" autoAdjust="0"/>
  </p:normalViewPr>
  <p:slideViewPr>
    <p:cSldViewPr snapToGrid="0">
      <p:cViewPr varScale="1">
        <p:scale>
          <a:sx n="84" d="100"/>
          <a:sy n="84" d="100"/>
        </p:scale>
        <p:origin x="-159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02D5B-22E2-441A-A182-01B814492896}" type="datetimeFigureOut">
              <a:rPr lang="en-GB" smtClean="0"/>
              <a:t>19/11/2019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6AB1A8-8BEB-4A73-969B-D904B38A58A3}" type="slidenum">
              <a:rPr lang="en-GB" smtClean="0"/>
              <a:t>‹#›</a:t>
            </a:fld>
            <a:endParaRPr lang="en-GB"/>
          </a:p>
        </p:txBody>
      </p:sp>
    </p:spTree>
    <p:extLst>
      <p:ext uri="{BB962C8B-B14F-4D97-AF65-F5344CB8AC3E}">
        <p14:creationId xmlns:p14="http://schemas.microsoft.com/office/powerpoint/2010/main" val="413473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a:t>
            </a:r>
          </a:p>
          <a:p>
            <a:r>
              <a:rPr lang="en-US" dirty="0"/>
              <a:t>High frequency users (HIU) of health services may not be receiving bespoke interventions and support to reduce the frequency of accessing health services especially as health services may not best meet their needs.</a:t>
            </a:r>
          </a:p>
          <a:p>
            <a:r>
              <a:rPr lang="en-US" dirty="0"/>
              <a:t>Most interventions to support these individuals are health and care focused but this may not be what these people need.</a:t>
            </a:r>
          </a:p>
          <a:p>
            <a:r>
              <a:rPr lang="en-US" dirty="0"/>
              <a:t>The alliance has formed a group that attended the AHSN spread academy with a focus on this particular group of patients and from that we realized we needed to better understand the issue from the patients perspective, why are they using services in the way they do as there was a lot of different views around the table. What we don’t want to do is create another service, but to look at the services we have and see if they can be used differently or enhanced to fill gaps.</a:t>
            </a:r>
          </a:p>
          <a:p>
            <a:endParaRPr lang="en-US" dirty="0"/>
          </a:p>
          <a:p>
            <a:r>
              <a:rPr lang="en-US" dirty="0"/>
              <a:t>Why Ubuntu? </a:t>
            </a:r>
            <a:r>
              <a:rPr lang="en-US" sz="1200" b="0" i="0" kern="1200" dirty="0">
                <a:solidFill>
                  <a:schemeClr val="tx1"/>
                </a:solidFill>
                <a:effectLst/>
                <a:latin typeface="+mn-lt"/>
                <a:ea typeface="+mn-ea"/>
                <a:cs typeface="+mn-cs"/>
              </a:rPr>
              <a:t>Ubuntu—the ancient African philosophy that draws on the fact that we are one human family recognizing that when one man is poorly fed, all are malnourished. Ubuntu is a philosophy that considers the success of the group above that of the individual. By recognizing the humanity of one another, we recognize our unbreakable link to the whole of humanity. Ubuntu means we’re all in this together, we all must play our part.</a:t>
            </a:r>
            <a:endParaRPr lang="en-US" dirty="0"/>
          </a:p>
          <a:p>
            <a:endParaRPr lang="en-US" dirty="0"/>
          </a:p>
        </p:txBody>
      </p:sp>
      <p:sp>
        <p:nvSpPr>
          <p:cNvPr id="4" name="Slide Number Placeholder 3"/>
          <p:cNvSpPr>
            <a:spLocks noGrp="1"/>
          </p:cNvSpPr>
          <p:nvPr>
            <p:ph type="sldNum" sz="quarter" idx="5"/>
          </p:nvPr>
        </p:nvSpPr>
        <p:spPr/>
        <p:txBody>
          <a:bodyPr/>
          <a:lstStyle/>
          <a:p>
            <a:fld id="{4D6AB1A8-8BEB-4A73-969B-D904B38A58A3}" type="slidenum">
              <a:rPr lang="en-GB" smtClean="0"/>
              <a:t>1</a:t>
            </a:fld>
            <a:endParaRPr lang="en-GB"/>
          </a:p>
        </p:txBody>
      </p:sp>
    </p:spTree>
    <p:extLst>
      <p:ext uri="{BB962C8B-B14F-4D97-AF65-F5344CB8AC3E}">
        <p14:creationId xmlns:p14="http://schemas.microsoft.com/office/powerpoint/2010/main" val="1127926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believe that understanding the unmet needs for the group of individuals, labelled as high intensity users of health services, could help to design bespoke interventions which could improve their personal resilience through improving their self activation and result in reduction in reliance on health services and health interventions.</a:t>
            </a:r>
          </a:p>
          <a:p>
            <a:r>
              <a:rPr lang="en-US" dirty="0"/>
              <a:t>This could lead to a reduction in attendances and interactions with health service providers.</a:t>
            </a:r>
          </a:p>
          <a:p>
            <a:r>
              <a:rPr lang="en-US" dirty="0"/>
              <a:t>Understanding the range of unmet needs may enable us to develop a 'system improvement' index to guide health and care and community workers to holistic support for these individuals.</a:t>
            </a:r>
            <a:endParaRPr lang="en-GB" dirty="0"/>
          </a:p>
          <a:p>
            <a:endParaRPr lang="en-GB" dirty="0"/>
          </a:p>
        </p:txBody>
      </p:sp>
      <p:sp>
        <p:nvSpPr>
          <p:cNvPr id="4" name="Slide Number Placeholder 3"/>
          <p:cNvSpPr>
            <a:spLocks noGrp="1"/>
          </p:cNvSpPr>
          <p:nvPr>
            <p:ph type="sldNum" sz="quarter" idx="5"/>
          </p:nvPr>
        </p:nvSpPr>
        <p:spPr/>
        <p:txBody>
          <a:bodyPr/>
          <a:lstStyle/>
          <a:p>
            <a:fld id="{4D6AB1A8-8BEB-4A73-969B-D904B38A58A3}" type="slidenum">
              <a:rPr lang="en-GB" smtClean="0"/>
              <a:t>2</a:t>
            </a:fld>
            <a:endParaRPr lang="en-GB"/>
          </a:p>
        </p:txBody>
      </p:sp>
    </p:spTree>
    <p:extLst>
      <p:ext uri="{BB962C8B-B14F-4D97-AF65-F5344CB8AC3E}">
        <p14:creationId xmlns:p14="http://schemas.microsoft.com/office/powerpoint/2010/main" val="418493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first task was to better understand the problem we need to </a:t>
            </a:r>
          </a:p>
          <a:p>
            <a:r>
              <a:rPr lang="en-US" dirty="0"/>
              <a:t>1. Map current approaches to HIU: ED project, CCG work with Ian </a:t>
            </a:r>
            <a:r>
              <a:rPr lang="en-US" dirty="0" err="1"/>
              <a:t>Wyer</a:t>
            </a:r>
            <a:r>
              <a:rPr lang="en-US" dirty="0"/>
              <a:t> on high cost users, SWAST &amp; 111 projects</a:t>
            </a:r>
          </a:p>
          <a:p>
            <a:r>
              <a:rPr lang="en-US" dirty="0"/>
              <a:t>2. Identify and interview five HIUs who have high use of GP services</a:t>
            </a:r>
          </a:p>
          <a:p>
            <a:r>
              <a:rPr lang="en-US" dirty="0"/>
              <a:t>3. Map the pathways for some of these patients (five initially) to discover some of the key features contributing to very high use of health services - " Discover the silver bullets"</a:t>
            </a:r>
          </a:p>
          <a:p>
            <a:r>
              <a:rPr lang="en-US" dirty="0"/>
              <a:t>4. Understand  the baseline patient activation of these users</a:t>
            </a:r>
            <a:endParaRPr lang="en-GB" dirty="0"/>
          </a:p>
        </p:txBody>
      </p:sp>
      <p:sp>
        <p:nvSpPr>
          <p:cNvPr id="4" name="Slide Number Placeholder 3"/>
          <p:cNvSpPr>
            <a:spLocks noGrp="1"/>
          </p:cNvSpPr>
          <p:nvPr>
            <p:ph type="sldNum" sz="quarter" idx="5"/>
          </p:nvPr>
        </p:nvSpPr>
        <p:spPr/>
        <p:txBody>
          <a:bodyPr/>
          <a:lstStyle/>
          <a:p>
            <a:fld id="{4D6AB1A8-8BEB-4A73-969B-D904B38A58A3}" type="slidenum">
              <a:rPr lang="en-GB" smtClean="0"/>
              <a:t>3</a:t>
            </a:fld>
            <a:endParaRPr lang="en-GB"/>
          </a:p>
        </p:txBody>
      </p:sp>
    </p:spTree>
    <p:extLst>
      <p:ext uri="{BB962C8B-B14F-4D97-AF65-F5344CB8AC3E}">
        <p14:creationId xmlns:p14="http://schemas.microsoft.com/office/powerpoint/2010/main" val="2130732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a:lstStyle/>
          <a:p>
            <a:fld id="{ED291B17-9318-49DB-B28B-6E5994AE9581}" type="datetime1">
              <a:rPr lang="en-US" smtClean="0"/>
              <a:t>11/19/2019</a:t>
            </a:fld>
            <a:endParaRPr lang="en-US" dirty="0"/>
          </a:p>
        </p:txBody>
      </p:sp>
      <p:sp>
        <p:nvSpPr>
          <p:cNvPr id="9" name="Footer Placeholder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898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532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a:lstStyle/>
          <a:p>
            <a:fld id="{ED291B17-9318-49DB-B28B-6E5994AE9581}" type="datetime1">
              <a:rPr lang="en-US" smtClean="0"/>
              <a:t>11/19/2019</a:t>
            </a:fld>
            <a:endParaRPr lang="en-US" dirty="0"/>
          </a:p>
        </p:txBody>
      </p:sp>
      <p:sp>
        <p:nvSpPr>
          <p:cNvPr id="12" name="Footer Placeholder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901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a:lstStyle/>
          <a:p>
            <a:fld id="{78DD82B9-B8EE-4375-B6FF-88FA6ABB15D9}" type="datetime1">
              <a:rPr lang="en-US" smtClean="0"/>
              <a:t>11/19/2019</a:t>
            </a:fld>
            <a:endParaRPr lang="en-US" dirty="0"/>
          </a:p>
        </p:txBody>
      </p:sp>
      <p:sp>
        <p:nvSpPr>
          <p:cNvPr id="9" name="Footer Placeholder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50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a:lstStyle/>
          <a:p>
            <a:fld id="{B2497495-0637-405E-AE64-5CC7506D51F5}" type="datetime1">
              <a:rPr lang="en-US" smtClean="0"/>
              <a:t>11/19/2019</a:t>
            </a:fld>
            <a:endParaRPr lang="en-US" dirty="0"/>
          </a:p>
        </p:txBody>
      </p:sp>
      <p:sp>
        <p:nvSpPr>
          <p:cNvPr id="9" name="Footer Placeholder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325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875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468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9693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980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11/19/2019</a:t>
            </a:fld>
            <a:endParaRPr lang="en-US" dirty="0"/>
          </a:p>
        </p:txBody>
      </p:sp>
      <p:sp>
        <p:nvSpPr>
          <p:cNvPr id="10" name="Footer Placeholder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0642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11/19/2019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777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11/19/2019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9714918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704" r:id="rId5"/>
    <p:sldLayoutId id="2147483698" r:id="rId6"/>
    <p:sldLayoutId id="2147483699" r:id="rId7"/>
    <p:sldLayoutId id="2147483700" r:id="rId8"/>
    <p:sldLayoutId id="2147483703" r:id="rId9"/>
    <p:sldLayoutId id="2147483702" r:id="rId10"/>
    <p:sldLayoutId id="214748370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ndrea.Trill@tst.nhs.uk" TargetMode="External"/><Relationship Id="rId2" Type="http://schemas.openxmlformats.org/officeDocument/2006/relationships/hyperlink" Target="mailto:Karen.Holden@tst.nhs.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DD60C94-0C9C-47B7-BE88-045235ACCC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BC85728-90D7-483A-A372-3F76EB720FE3}"/>
              </a:ext>
            </a:extLst>
          </p:cNvPr>
          <p:cNvSpPr>
            <a:spLocks noGrp="1"/>
          </p:cNvSpPr>
          <p:nvPr>
            <p:ph type="ctrTitle"/>
          </p:nvPr>
        </p:nvSpPr>
        <p:spPr>
          <a:xfrm>
            <a:off x="446533" y="1552397"/>
            <a:ext cx="7231784" cy="3654081"/>
          </a:xfrm>
        </p:spPr>
        <p:txBody>
          <a:bodyPr anchor="ctr">
            <a:normAutofit/>
          </a:bodyPr>
          <a:lstStyle/>
          <a:p>
            <a:r>
              <a:rPr lang="en-US" sz="5400">
                <a:solidFill>
                  <a:schemeClr val="tx2"/>
                </a:solidFill>
              </a:rPr>
              <a:t>Ubuntu Project</a:t>
            </a:r>
            <a:endParaRPr lang="en-GB" sz="5400">
              <a:solidFill>
                <a:schemeClr val="tx2"/>
              </a:solidFill>
            </a:endParaRPr>
          </a:p>
        </p:txBody>
      </p:sp>
      <p:sp>
        <p:nvSpPr>
          <p:cNvPr id="3" name="Subtitle 2">
            <a:extLst>
              <a:ext uri="{FF2B5EF4-FFF2-40B4-BE49-F238E27FC236}">
                <a16:creationId xmlns:a16="http://schemas.microsoft.com/office/drawing/2014/main" xmlns="" id="{86AA4682-6C73-4859-BA94-715F516871E2}"/>
              </a:ext>
            </a:extLst>
          </p:cNvPr>
          <p:cNvSpPr>
            <a:spLocks noGrp="1"/>
          </p:cNvSpPr>
          <p:nvPr>
            <p:ph type="subTitle" idx="1"/>
          </p:nvPr>
        </p:nvSpPr>
        <p:spPr>
          <a:xfrm>
            <a:off x="8129871" y="1552397"/>
            <a:ext cx="3610575" cy="3654082"/>
          </a:xfrm>
        </p:spPr>
        <p:txBody>
          <a:bodyPr anchor="ctr">
            <a:normAutofit/>
          </a:bodyPr>
          <a:lstStyle/>
          <a:p>
            <a:pPr>
              <a:lnSpc>
                <a:spcPct val="90000"/>
              </a:lnSpc>
            </a:pPr>
            <a:r>
              <a:rPr lang="en-US" sz="2700" dirty="0"/>
              <a:t>Seeking to understand and address the needs of people identified as ‘high impact users’ of healthcare services</a:t>
            </a:r>
            <a:endParaRPr lang="en-GB" sz="2700" dirty="0"/>
          </a:p>
        </p:txBody>
      </p:sp>
      <p:sp>
        <p:nvSpPr>
          <p:cNvPr id="10" name="Rectangle 9">
            <a:extLst>
              <a:ext uri="{FF2B5EF4-FFF2-40B4-BE49-F238E27FC236}">
                <a16:creationId xmlns:a16="http://schemas.microsoft.com/office/drawing/2014/main" xmlns="" id="{BFCF7016-AC99-433F-B943-24C3736E0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3" y="457200"/>
            <a:ext cx="7579574" cy="64361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A03737D1-A930-4E3E-9160-3CD4AEC72A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xmlns="" id="{F71CFF33-010E-4E26-A285-83B1829823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3" y="5707627"/>
            <a:ext cx="11293913" cy="64922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8904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6BD092-8F28-4C0E-8DA0-DB7672AA616E}"/>
              </a:ext>
            </a:extLst>
          </p:cNvPr>
          <p:cNvSpPr>
            <a:spLocks noGrp="1"/>
          </p:cNvSpPr>
          <p:nvPr>
            <p:ph type="title"/>
          </p:nvPr>
        </p:nvSpPr>
        <p:spPr/>
        <p:txBody>
          <a:bodyPr/>
          <a:lstStyle/>
          <a:p>
            <a:r>
              <a:rPr lang="en-US" dirty="0"/>
              <a:t>The aim</a:t>
            </a:r>
            <a:endParaRPr lang="en-GB" dirty="0"/>
          </a:p>
        </p:txBody>
      </p:sp>
      <p:sp>
        <p:nvSpPr>
          <p:cNvPr id="3" name="Content Placeholder 2">
            <a:extLst>
              <a:ext uri="{FF2B5EF4-FFF2-40B4-BE49-F238E27FC236}">
                <a16:creationId xmlns:a16="http://schemas.microsoft.com/office/drawing/2014/main" xmlns="" id="{2E6C1B3E-9842-412A-A917-92D1B3DCF0EC}"/>
              </a:ext>
            </a:extLst>
          </p:cNvPr>
          <p:cNvSpPr>
            <a:spLocks noGrp="1"/>
          </p:cNvSpPr>
          <p:nvPr>
            <p:ph idx="1"/>
          </p:nvPr>
        </p:nvSpPr>
        <p:spPr/>
        <p:txBody>
          <a:bodyPr/>
          <a:lstStyle/>
          <a:p>
            <a:r>
              <a:rPr lang="en-US" dirty="0"/>
              <a:t>By October 2020 we will support 20 High Intensity Users of Health Services, </a:t>
            </a:r>
            <a:r>
              <a:rPr lang="en-US" dirty="0" err="1"/>
              <a:t>recognise</a:t>
            </a:r>
            <a:r>
              <a:rPr lang="en-US" dirty="0"/>
              <a:t> their unmet needs to reduce their interactions with health services by 50%. We will also improve their personal resilience measured by an 80% increase in self activation.</a:t>
            </a:r>
            <a:endParaRPr lang="en-GB" dirty="0"/>
          </a:p>
        </p:txBody>
      </p:sp>
    </p:spTree>
    <p:extLst>
      <p:ext uri="{BB962C8B-B14F-4D97-AF65-F5344CB8AC3E}">
        <p14:creationId xmlns:p14="http://schemas.microsoft.com/office/powerpoint/2010/main" val="36745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2E744C-379B-42AD-8A21-C736C382C6A0}"/>
              </a:ext>
            </a:extLst>
          </p:cNvPr>
          <p:cNvSpPr>
            <a:spLocks noGrp="1"/>
          </p:cNvSpPr>
          <p:nvPr>
            <p:ph type="title"/>
          </p:nvPr>
        </p:nvSpPr>
        <p:spPr/>
        <p:txBody>
          <a:bodyPr/>
          <a:lstStyle/>
          <a:p>
            <a:r>
              <a:rPr lang="en-US" dirty="0"/>
              <a:t>First steps</a:t>
            </a:r>
            <a:endParaRPr lang="en-GB" dirty="0"/>
          </a:p>
        </p:txBody>
      </p:sp>
      <p:sp>
        <p:nvSpPr>
          <p:cNvPr id="3" name="Content Placeholder 2">
            <a:extLst>
              <a:ext uri="{FF2B5EF4-FFF2-40B4-BE49-F238E27FC236}">
                <a16:creationId xmlns:a16="http://schemas.microsoft.com/office/drawing/2014/main" xmlns="" id="{A343DE45-2F36-4278-ABA1-08DD556D432F}"/>
              </a:ext>
            </a:extLst>
          </p:cNvPr>
          <p:cNvSpPr>
            <a:spLocks noGrp="1"/>
          </p:cNvSpPr>
          <p:nvPr>
            <p:ph idx="1"/>
          </p:nvPr>
        </p:nvSpPr>
        <p:spPr/>
        <p:txBody>
          <a:bodyPr/>
          <a:lstStyle/>
          <a:p>
            <a:r>
              <a:rPr lang="en-US" dirty="0"/>
              <a:t>By December 2019, we will interview five frequent users of GP services. By understanding their individual needs we will support them to improve their personal resilience measured by patient activation measures and reduce their use of health services by 10%.</a:t>
            </a:r>
          </a:p>
          <a:p>
            <a:r>
              <a:rPr lang="en-US" dirty="0"/>
              <a:t>By May 2020, we will gather information from 20 service users to help develop an index of the common drivers of health service access for this patient group and use this to test a 'system improvement' index.</a:t>
            </a:r>
            <a:endParaRPr lang="en-GB" dirty="0"/>
          </a:p>
        </p:txBody>
      </p:sp>
    </p:spTree>
    <p:extLst>
      <p:ext uri="{BB962C8B-B14F-4D97-AF65-F5344CB8AC3E}">
        <p14:creationId xmlns:p14="http://schemas.microsoft.com/office/powerpoint/2010/main" val="404195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BE89FF-B191-4F44-AF50-AD5B1B298B2F}"/>
              </a:ext>
            </a:extLst>
          </p:cNvPr>
          <p:cNvSpPr>
            <a:spLocks noGrp="1"/>
          </p:cNvSpPr>
          <p:nvPr>
            <p:ph type="title"/>
          </p:nvPr>
        </p:nvSpPr>
        <p:spPr/>
        <p:txBody>
          <a:bodyPr/>
          <a:lstStyle/>
          <a:p>
            <a:r>
              <a:rPr lang="en-US" dirty="0"/>
              <a:t>We need your help</a:t>
            </a:r>
            <a:endParaRPr lang="en-GB" dirty="0"/>
          </a:p>
        </p:txBody>
      </p:sp>
      <p:sp>
        <p:nvSpPr>
          <p:cNvPr id="3" name="Content Placeholder 2">
            <a:extLst>
              <a:ext uri="{FF2B5EF4-FFF2-40B4-BE49-F238E27FC236}">
                <a16:creationId xmlns:a16="http://schemas.microsoft.com/office/drawing/2014/main" xmlns="" id="{6A58A216-C897-456F-9DEF-E95B2044C9E4}"/>
              </a:ext>
            </a:extLst>
          </p:cNvPr>
          <p:cNvSpPr>
            <a:spLocks noGrp="1"/>
          </p:cNvSpPr>
          <p:nvPr>
            <p:ph idx="1"/>
          </p:nvPr>
        </p:nvSpPr>
        <p:spPr/>
        <p:txBody>
          <a:bodyPr/>
          <a:lstStyle/>
          <a:p>
            <a:r>
              <a:rPr lang="en-US" dirty="0"/>
              <a:t>To identify your top 5 high intensity users and share with us.</a:t>
            </a:r>
          </a:p>
          <a:p>
            <a:r>
              <a:rPr lang="en-US" dirty="0"/>
              <a:t>If you are interested, please contact either:</a:t>
            </a:r>
          </a:p>
          <a:p>
            <a:r>
              <a:rPr lang="en-US" dirty="0">
                <a:hlinkClick r:id="rId2"/>
              </a:rPr>
              <a:t>Karen.Holden@tst.nhs.uk</a:t>
            </a:r>
            <a:endParaRPr lang="en-US" dirty="0"/>
          </a:p>
          <a:p>
            <a:r>
              <a:rPr lang="en-US" dirty="0">
                <a:hlinkClick r:id="rId3"/>
              </a:rPr>
              <a:t>Andrea.Trill@tst.nhs.uk</a:t>
            </a:r>
            <a:endParaRPr lang="en-US" dirty="0"/>
          </a:p>
          <a:p>
            <a:endParaRPr lang="en-GB" dirty="0"/>
          </a:p>
        </p:txBody>
      </p:sp>
    </p:spTree>
    <p:extLst>
      <p:ext uri="{BB962C8B-B14F-4D97-AF65-F5344CB8AC3E}">
        <p14:creationId xmlns:p14="http://schemas.microsoft.com/office/powerpoint/2010/main" val="1809213958"/>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578</Words>
  <Application>Microsoft Office PowerPoint</Application>
  <PresentationFormat>Custom</PresentationFormat>
  <Paragraphs>29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DividendVTI</vt:lpstr>
      <vt:lpstr>Ubuntu Project</vt:lpstr>
      <vt:lpstr>The aim</vt:lpstr>
      <vt:lpstr>First steps</vt:lpstr>
      <vt:lpstr>We need your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Ubuntu Project</dc:title>
  <dc:creator>Karen Holden</dc:creator>
  <cp:lastModifiedBy>User name</cp:lastModifiedBy>
  <cp:revision>5</cp:revision>
  <dcterms:created xsi:type="dcterms:W3CDTF">2019-11-18T11:30:37Z</dcterms:created>
  <dcterms:modified xsi:type="dcterms:W3CDTF">2019-11-19T17:57:58Z</dcterms:modified>
</cp:coreProperties>
</file>