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7" r:id="rId2"/>
    <p:sldId id="354" r:id="rId3"/>
    <p:sldId id="324" r:id="rId4"/>
    <p:sldId id="260" r:id="rId5"/>
    <p:sldId id="294" r:id="rId6"/>
    <p:sldId id="372" r:id="rId7"/>
    <p:sldId id="262" r:id="rId8"/>
    <p:sldId id="264" r:id="rId9"/>
    <p:sldId id="364" r:id="rId10"/>
    <p:sldId id="365" r:id="rId11"/>
    <p:sldId id="366" r:id="rId12"/>
    <p:sldId id="374" r:id="rId13"/>
    <p:sldId id="368" r:id="rId14"/>
    <p:sldId id="287" r:id="rId15"/>
    <p:sldId id="369" r:id="rId16"/>
    <p:sldId id="285" r:id="rId17"/>
    <p:sldId id="373" r:id="rId18"/>
    <p:sldId id="3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James (School of Cancer Sciences)" initials="KJ(oCS" lastIdx="13" clrIdx="0">
    <p:extLst>
      <p:ext uri="{19B8F6BF-5375-455C-9EA6-DF929625EA0E}">
        <p15:presenceInfo xmlns:p15="http://schemas.microsoft.com/office/powerpoint/2012/main" userId="S-1-5-21-1390067357-308236825-725345543-125690" providerId="AD"/>
      </p:ext>
    </p:extLst>
  </p:cmAuthor>
  <p:cmAuthor id="2" name="Marie Valente (Birmingham Clinical Trials Unit)" initials="" lastIdx="1" clrIdx="4"/>
  <p:cmAuthor id="3" name="Marie Valente (Birmingham Clinical Trials Unit)" initials="MV(CTU" lastIdx="11" clrIdx="2">
    <p:extLst>
      <p:ext uri="{19B8F6BF-5375-455C-9EA6-DF929625EA0E}">
        <p15:presenceInfo xmlns:p15="http://schemas.microsoft.com/office/powerpoint/2012/main" userId="S-1-5-21-1390067357-308236825-725345543-338451" providerId="AD"/>
      </p:ext>
    </p:extLst>
  </p:cmAuthor>
  <p:cmAuthor id="4" name="Marie Valente (Birmingham Clinical Trials Unit)" initials="MV(CTU [2]" lastIdx="10" clrIdx="3">
    <p:extLst>
      <p:ext uri="{19B8F6BF-5375-455C-9EA6-DF929625EA0E}">
        <p15:presenceInfo xmlns:p15="http://schemas.microsoft.com/office/powerpoint/2012/main" userId="Marie Valente (Birmingham Clinical Trials Uni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9933FF"/>
    <a:srgbClr val="00F500"/>
    <a:srgbClr val="24AC31"/>
    <a:srgbClr val="E8ECF4"/>
    <a:srgbClr val="0000FF"/>
    <a:srgbClr val="A500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8" autoAdjust="0"/>
    <p:restoredTop sz="87216" autoAdjust="0"/>
  </p:normalViewPr>
  <p:slideViewPr>
    <p:cSldViewPr snapToGrid="0">
      <p:cViewPr varScale="1">
        <p:scale>
          <a:sx n="100" d="100"/>
          <a:sy n="100" d="100"/>
        </p:scale>
        <p:origin x="61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9A8A-8561-454E-AC21-D771577E5F01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C6A6D-89E3-476A-96D4-1BF9C7688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5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74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32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Nb</a:t>
            </a:r>
            <a:r>
              <a:rPr lang="en-GB" dirty="0"/>
              <a:t> – questionnaire outcomes selected based on patient feedback on what was most relevant and meaningful for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6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81" name="Google Shape;38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/>
              <a:t>MS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3" name="Google Shape;46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3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7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0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 – this is a summary of key eligibility, see the Protocol for the full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6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6A6D-89E3-476A-96D4-1BF9C76883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2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6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3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2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1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0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6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7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2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3E99328-3985-44DB-A50E-34642BBC22E3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83E32B-7011-4CED-825A-B4CF20B2B12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674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rmingham.ac.uk/starfish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entintegrate.co.uk/starfish" TargetMode="External"/><Relationship Id="rId7" Type="http://schemas.openxmlformats.org/officeDocument/2006/relationships/hyperlink" Target="http://www.birmingham.ac.uk/stop-ape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tarfish_trial" TargetMode="External"/><Relationship Id="rId11" Type="http://schemas.openxmlformats.org/officeDocument/2006/relationships/image" Target="../media/image21.png"/><Relationship Id="rId5" Type="http://schemas.openxmlformats.org/officeDocument/2006/relationships/hyperlink" Target="mailto:starfish@trials.bham.ac.uk" TargetMode="External"/><Relationship Id="rId10" Type="http://schemas.openxmlformats.org/officeDocument/2006/relationships/image" Target="../media/image20.png"/><Relationship Id="rId4" Type="http://schemas.openxmlformats.org/officeDocument/2006/relationships/hyperlink" Target="mailto:stop-ape@trials.bham.ac.uk" TargetMode="External"/><Relationship Id="rId9" Type="http://schemas.openxmlformats.org/officeDocument/2006/relationships/hyperlink" Target="http://www.facebook.com/StarfishTrial" TargetMode="Externa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mingham.ac.uk/STARFIS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568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Departmental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002508"/>
            <a:ext cx="11029615" cy="2498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randomised controlled trial of </a:t>
            </a:r>
            <a:r>
              <a:rPr lang="en-GB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eroid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dministration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outes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diopathic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udden sensorineural </a:t>
            </a: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earing loss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Z:\BCTU\BCTU Master Templates\LOGOS\NEW BCTU Logos 2016\13630 BCTU lock-ups_BLS 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1" y="5808131"/>
            <a:ext cx="3814237" cy="9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8ACE6-F611-2F4C-9997-9522B652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345" y="5858799"/>
            <a:ext cx="2981373" cy="611370"/>
          </a:xfrm>
          <a:prstGeom prst="rect">
            <a:avLst/>
          </a:prstGeom>
        </p:spPr>
      </p:pic>
      <p:pic>
        <p:nvPicPr>
          <p:cNvPr id="8" name="image2.png" descr="A picture containing diagram&#10;&#10;Description automatically generated"/>
          <p:cNvPicPr/>
          <p:nvPr/>
        </p:nvPicPr>
        <p:blipFill>
          <a:blip r:embed="rId5"/>
          <a:srcRect l="18398" t="14824" r="3759" b="27515"/>
          <a:stretch>
            <a:fillRect/>
          </a:stretch>
        </p:blipFill>
        <p:spPr>
          <a:xfrm>
            <a:off x="4143362" y="1913434"/>
            <a:ext cx="3718925" cy="1880829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5467351" y="6160556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V1.0, 12-Jun-2023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1"/>
    </mc:Choice>
    <mc:Fallback xmlns="">
      <p:transition spd="slow" advTm="261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INTERVENTIONS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5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397" t="14824" r="3759" b="27515"/>
          <a:stretch/>
        </p:blipFill>
        <p:spPr>
          <a:xfrm>
            <a:off x="9342121" y="609600"/>
            <a:ext cx="2423159" cy="1295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524000" y="2160126"/>
            <a:ext cx="6457568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Steroid: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29845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 day course</a:t>
            </a:r>
          </a:p>
          <a:p>
            <a:pPr marL="742950" lvl="0" indent="-298450"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Prednisolone 1mg/kg/day (rounded to 5mg) to a maximum dose of 60mg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Standard outpatient or FP10 prescription</a:t>
            </a: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❖"/>
            </a:pP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Participants receive an Oral Steroid Information Sheet</a:t>
            </a:r>
            <a:endParaRPr b="1" dirty="0">
              <a:solidFill>
                <a:srgbClr val="7030A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62" name="Google Shape;262;p15"/>
          <p:cNvPicPr preferRelativeResize="0"/>
          <p:nvPr/>
        </p:nvPicPr>
        <p:blipFill rotWithShape="1">
          <a:blip r:embed="rId4">
            <a:alphaModFix/>
          </a:blip>
          <a:srcRect b="4969"/>
          <a:stretch/>
        </p:blipFill>
        <p:spPr>
          <a:xfrm>
            <a:off x="8400892" y="2160126"/>
            <a:ext cx="2968559" cy="435644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93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8"/>
    </mc:Choice>
    <mc:Fallback xmlns="">
      <p:transition spd="slow" advTm="398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INTERVENTIONS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6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397" t="14824" r="3759" b="27515"/>
          <a:stretch/>
        </p:blipFill>
        <p:spPr>
          <a:xfrm>
            <a:off x="9342121" y="609600"/>
            <a:ext cx="2423159" cy="129540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523990" y="2119192"/>
            <a:ext cx="7289413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Intratympanic Steroid:</a:t>
            </a:r>
          </a:p>
          <a:p>
            <a:pPr marL="742950" indent="-298450">
              <a:lnSpc>
                <a:spcPct val="150000"/>
              </a:lnSpc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 injections spaced 7±2 days apart</a:t>
            </a: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Dexamethasone 3.3 or 3.8mg/ml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Standard clinical technique as per online video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Local anaesthetic according to local practice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 recovery to </a:t>
            </a:r>
            <a:r>
              <a:rPr lang="en-GB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near to normal 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hearing occurs:</a:t>
            </a:r>
          </a:p>
          <a:p>
            <a:pPr marL="1122363" lvl="3" indent="-2921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Discuss with the patient </a:t>
            </a:r>
          </a:p>
          <a:p>
            <a:pPr marL="1122363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May omit injections 2 and/or 3</a:t>
            </a:r>
          </a:p>
          <a:p>
            <a:pPr marL="7429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❖"/>
            </a:pP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Participants receive an </a:t>
            </a:r>
            <a:r>
              <a:rPr lang="en-GB" sz="1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Intratympanic Steroid I</a:t>
            </a: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nformation Sheet</a:t>
            </a:r>
            <a:endParaRPr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6"/>
          <p:cNvPicPr preferRelativeResize="0"/>
          <p:nvPr/>
        </p:nvPicPr>
        <p:blipFill rotWithShape="1">
          <a:blip r:embed="rId4">
            <a:alphaModFix/>
          </a:blip>
          <a:srcRect l="5839" r="1639"/>
          <a:stretch/>
        </p:blipFill>
        <p:spPr>
          <a:xfrm>
            <a:off x="8414952" y="2160134"/>
            <a:ext cx="3042700" cy="438899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AF881-62C9-D565-456E-D1940D5002D8}"/>
              </a:ext>
            </a:extLst>
          </p:cNvPr>
          <p:cNvSpPr txBox="1"/>
          <p:nvPr/>
        </p:nvSpPr>
        <p:spPr>
          <a:xfrm>
            <a:off x="437667" y="6114302"/>
            <a:ext cx="737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Please ensure dexamethasone for injection is available out-of-hours</a:t>
            </a:r>
          </a:p>
          <a:p>
            <a:endParaRPr lang="en-GB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16"/>
    </mc:Choice>
    <mc:Fallback xmlns="">
      <p:transition spd="slow" advTm="828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E042-9261-7A25-F0F7-F4A227D7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of treatment</a:t>
            </a:r>
          </a:p>
        </p:txBody>
      </p:sp>
      <p:sp>
        <p:nvSpPr>
          <p:cNvPr id="3" name="Google Shape;270;p16">
            <a:extLst>
              <a:ext uri="{FF2B5EF4-FFF2-40B4-BE49-F238E27FC236}">
                <a16:creationId xmlns:a16="http://schemas.microsoft.com/office/drawing/2014/main" id="{DB509287-3585-CE8D-EB9D-CF7F157AD399}"/>
              </a:ext>
            </a:extLst>
          </p:cNvPr>
          <p:cNvSpPr txBox="1"/>
          <p:nvPr/>
        </p:nvSpPr>
        <p:spPr>
          <a:xfrm>
            <a:off x="933423" y="2378499"/>
            <a:ext cx="9861956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steroid treatment</a:t>
            </a:r>
          </a:p>
          <a:p>
            <a:pPr marL="742950" indent="-298450">
              <a:lnSpc>
                <a:spcPct val="150000"/>
              </a:lnSpc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Meta analysis supports limited or no impact of delayed steroid treatment on SSNHL final hearing outcomes (</a:t>
            </a:r>
            <a:r>
              <a:rPr lang="en-GB" dirty="0" err="1">
                <a:solidFill>
                  <a:srgbClr val="212121"/>
                </a:solidFill>
                <a:latin typeface="BlinkMacSystemFont"/>
              </a:rPr>
              <a:t>Liebau</a:t>
            </a:r>
            <a:r>
              <a:rPr lang="en-GB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GB" i="1" dirty="0">
                <a:solidFill>
                  <a:srgbClr val="212121"/>
                </a:solidFill>
                <a:latin typeface="BlinkMacSystemFont"/>
              </a:rPr>
              <a:t>et al</a:t>
            </a:r>
            <a:r>
              <a:rPr lang="en-GB" dirty="0">
                <a:solidFill>
                  <a:srgbClr val="212121"/>
                </a:solidFill>
                <a:latin typeface="BlinkMacSystemFont"/>
              </a:rPr>
              <a:t>. 2017)</a:t>
            </a:r>
          </a:p>
          <a:p>
            <a:pPr marL="742950" indent="-298450">
              <a:lnSpc>
                <a:spcPct val="150000"/>
              </a:lnSpc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STARFISH requires patients not to be prior-treated with steroid by primary care, ED or by ENT</a:t>
            </a:r>
          </a:p>
          <a:p>
            <a:pPr marL="742950" indent="-298450">
              <a:lnSpc>
                <a:spcPct val="150000"/>
              </a:lnSpc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rgbClr val="212121"/>
                </a:solidFill>
                <a:latin typeface="BlinkMacSystemFont"/>
              </a:rPr>
              <a:t>Participant randomisation and steroid treatment can be delayed until relevant staff or facilities are available e.g. from Saturday to Monday</a:t>
            </a:r>
            <a:endParaRPr lang="en-GB" b="0" i="0" u="none" strike="noStrike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742950" indent="-298450">
              <a:lnSpc>
                <a:spcPct val="150000"/>
              </a:lnSpc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dirty="0">
                <a:solidFill>
                  <a:srgbClr val="212121"/>
                </a:solidFill>
                <a:latin typeface="BlinkMacSystemFont"/>
                <a:ea typeface="Calibri"/>
                <a:cs typeface="Calibri" panose="020F0502020204030204" pitchFamily="34" charset="0"/>
                <a:sym typeface="Calibri"/>
              </a:rPr>
              <a:t>In the combined treatment arm, intratympanic steroid can be delayed and given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any time within four days of starting oral steroids</a:t>
            </a:r>
            <a:endParaRPr lang="en-GB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742950" indent="-298450">
              <a:lnSpc>
                <a:spcPct val="150000"/>
              </a:lnSpc>
              <a:buClr>
                <a:schemeClr val="dk1"/>
              </a:buClr>
              <a:buSzPts val="2000"/>
              <a:buFont typeface="Noto Sans Symbols"/>
              <a:buChar char="❖"/>
            </a:pPr>
            <a:endParaRPr lang="en-GB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82D89-9963-2A8C-F3B2-3897D917BDD4}"/>
              </a:ext>
            </a:extLst>
          </p:cNvPr>
          <p:cNvSpPr txBox="1"/>
          <p:nvPr/>
        </p:nvSpPr>
        <p:spPr>
          <a:xfrm>
            <a:off x="150126" y="6250673"/>
            <a:ext cx="1216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Liebau</a:t>
            </a:r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sz="1200" b="0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et al</a:t>
            </a:r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Hearing Changes After </a:t>
            </a:r>
            <a:r>
              <a:rPr lang="en-GB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Intratympanically</a:t>
            </a:r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Applied Steroids for Primary Therapy of Sudden Hearing Loss: A Meta-analysis Using Mathematical Simulations of Drug Delivery Protocols. </a:t>
            </a:r>
          </a:p>
          <a:p>
            <a:r>
              <a:rPr lang="en-GB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Otol</a:t>
            </a:r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Neurotol</a:t>
            </a:r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2017 Jan;38(1):19-30. </a:t>
            </a:r>
            <a:r>
              <a:rPr lang="en-GB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GB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: 10.1097/MAO.0000000000001254.</a:t>
            </a:r>
            <a:endParaRPr lang="en-GB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7602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0798-9333-54A9-AB44-AB60340D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OUTCOMES – CLINICAL ASSESSMENTS</a:t>
            </a:r>
          </a:p>
        </p:txBody>
      </p:sp>
      <p:pic>
        <p:nvPicPr>
          <p:cNvPr id="1026" name="Picture 2" descr="How Is a Pure Tone Audiometry Test Done?">
            <a:extLst>
              <a:ext uri="{FF2B5EF4-FFF2-40B4-BE49-F238E27FC236}">
                <a16:creationId xmlns:a16="http://schemas.microsoft.com/office/drawing/2014/main" id="{52FF3822-E079-A462-4AE3-FF474FC9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44" y="3257275"/>
            <a:ext cx="4140847" cy="28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2.png" descr="A picture containing diagram&#10;&#10;Description automatically generated"/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227D8D-47CF-26BB-6071-91AC4F961108}"/>
              </a:ext>
            </a:extLst>
          </p:cNvPr>
          <p:cNvSpPr txBox="1"/>
          <p:nvPr/>
        </p:nvSpPr>
        <p:spPr>
          <a:xfrm>
            <a:off x="513352" y="2566736"/>
            <a:ext cx="6545173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40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Otoscopy</a:t>
            </a: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endParaRPr lang="en-US" sz="240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40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 tone audiometry</a:t>
            </a: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endParaRPr lang="en-US" sz="240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40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 phoneme speech audiometry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*There is some flexibility in timing for this outcome; where essential, baseline measurement can be delayed up to 48hrs after treatment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lang="en-US" sz="240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❖"/>
            </a:pPr>
            <a:r>
              <a:rPr lang="en-US" sz="24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Recorded at baseline, 6 weeks and 12 weeks</a:t>
            </a:r>
            <a:endParaRPr lang="en-US" sz="2400"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7"/>
    </mc:Choice>
    <mc:Fallback xmlns="">
      <p:transition spd="slow" advTm="578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A17A-5DE2-200E-7992-6D51F90A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– PATIENT BOOKLET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3DB20-C251-8FFE-9C1A-2AA9DC01D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39" y="2519625"/>
            <a:ext cx="3257371" cy="3440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26842-0615-57E7-03A5-4A2269C88C2D}"/>
              </a:ext>
            </a:extLst>
          </p:cNvPr>
          <p:cNvSpPr txBox="1"/>
          <p:nvPr/>
        </p:nvSpPr>
        <p:spPr>
          <a:xfrm>
            <a:off x="609604" y="2458758"/>
            <a:ext cx="797292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  <a:tabLst/>
              <a:defRPr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Speech, Spatial and Qualities of hearing scale (SSQ)</a:t>
            </a:r>
          </a:p>
          <a:p>
            <a:pPr marL="28575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  <a:tabLst/>
              <a:defRPr/>
            </a:pPr>
            <a:endParaRPr lang="en-US"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28575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  <a:tabLst/>
              <a:defRPr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Vestibular Rehab. Benefit Questionnaire (VRBQ) </a:t>
            </a:r>
          </a:p>
          <a:p>
            <a:pPr marL="28575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  <a:tabLst/>
              <a:defRPr/>
            </a:pPr>
            <a:endParaRPr lang="en-US" sz="2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28575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  <a:tabLst/>
              <a:defRPr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Tinnitus Functional Index (TFI)</a:t>
            </a:r>
            <a:endParaRPr lang="en-US" sz="2200" u="none" strike="noStrike" cap="none" dirty="0"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endParaRPr lang="en-US" sz="2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2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Health Utilities Index 3 (</a:t>
            </a:r>
            <a:r>
              <a:rPr lang="en-US" sz="22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HUI3</a:t>
            </a:r>
            <a:r>
              <a:rPr lang="en-US" sz="22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 and ‘</a:t>
            </a:r>
            <a:r>
              <a:rPr lang="en-US" sz="22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ICECAP-A’</a:t>
            </a:r>
            <a:r>
              <a:rPr lang="en-US" sz="22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questionnaires</a:t>
            </a:r>
            <a:endParaRPr lang="en-US" sz="2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lang="en-US" sz="2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30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200" b="1" i="1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Recorded at baseline, 6 weeks and 12 weeks</a:t>
            </a:r>
            <a:endParaRPr lang="en-US" sz="2200" b="1" i="1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</a:pPr>
            <a:endParaRPr lang="en-US" sz="2200" b="1" i="1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246;p14">
            <a:extLst>
              <a:ext uri="{FF2B5EF4-FFF2-40B4-BE49-F238E27FC236}">
                <a16:creationId xmlns:a16="http://schemas.microsoft.com/office/drawing/2014/main" id="{B48E28DE-5DAF-4799-9E0C-0EFD1A7DFB88}"/>
              </a:ext>
            </a:extLst>
          </p:cNvPr>
          <p:cNvSpPr txBox="1">
            <a:spLocks/>
          </p:cNvSpPr>
          <p:nvPr/>
        </p:nvSpPr>
        <p:spPr>
          <a:xfrm>
            <a:off x="187853" y="5797131"/>
            <a:ext cx="8061412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ts val="1656"/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 booklet completed on paper, in clinic, checked by local trial team, then returned to the trials unit in pre-payed envelope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6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8"/>
    </mc:Choice>
    <mc:Fallback xmlns="">
      <p:transition spd="slow" advTm="606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HOME HEARING TESTS</a:t>
            </a:r>
            <a:endParaRPr/>
          </a:p>
        </p:txBody>
      </p:sp>
      <p:pic>
        <p:nvPicPr>
          <p:cNvPr id="384" name="Google Shape;384;p29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397" t="14824" r="3759" b="27515"/>
          <a:stretch/>
        </p:blipFill>
        <p:spPr>
          <a:xfrm>
            <a:off x="9342121" y="609600"/>
            <a:ext cx="2423159" cy="129540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9"/>
          <p:cNvSpPr txBox="1"/>
          <p:nvPr/>
        </p:nvSpPr>
        <p:spPr>
          <a:xfrm>
            <a:off x="3657599" y="2030166"/>
            <a:ext cx="7947911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home hearing tests for participants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define the trajectory of hearing recovery</a:t>
            </a:r>
            <a:endParaRPr lang="en-GB" sz="20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supported by our patient group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via the trial website every week, for 12 weeks:</a:t>
            </a:r>
            <a:endParaRPr dirty="0"/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Digits-in-noise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Pure tone audiogram tests (TBC)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Consenting participants will be 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supplied with earphones</a:t>
            </a:r>
            <a:endParaRPr b="1" dirty="0"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text message prompts will be sent, including the participant ID</a:t>
            </a:r>
            <a:endParaRPr dirty="0"/>
          </a:p>
        </p:txBody>
      </p:sp>
      <p:pic>
        <p:nvPicPr>
          <p:cNvPr id="386" name="Google Shape;386;p29" descr="A picture containing text, electron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893" y="4393451"/>
            <a:ext cx="2614646" cy="19134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7" name="Google Shape;387;p29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894" y="2234894"/>
            <a:ext cx="2614645" cy="18700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4"/>
    </mc:Choice>
    <mc:Fallback xmlns="">
      <p:transition spd="slow" advTm="8870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ASSOCIATE PI SCHEME</a:t>
            </a:r>
            <a:endParaRPr/>
          </a:p>
        </p:txBody>
      </p:sp>
      <p:pic>
        <p:nvPicPr>
          <p:cNvPr id="394" name="Google Shape;394;p30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397" t="14824" r="3759" b="27515"/>
          <a:stretch/>
        </p:blipFill>
        <p:spPr>
          <a:xfrm>
            <a:off x="9342121" y="609600"/>
            <a:ext cx="2423159" cy="129540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 txBox="1"/>
          <p:nvPr/>
        </p:nvSpPr>
        <p:spPr>
          <a:xfrm>
            <a:off x="636307" y="1914315"/>
            <a:ext cx="10515600" cy="427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20084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 can choose to be 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NIHR Associate PIs</a:t>
            </a:r>
            <a:endParaRPr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In-work training opportunity</a:t>
            </a:r>
            <a:endParaRPr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chance to experience what it means to work on and deliver a NIHR portfolio trial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month+ involvement required (this can be at more than one site after rotation)</a:t>
            </a:r>
            <a:endParaRPr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PI acts as a mentor</a:t>
            </a:r>
            <a:endParaRPr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training activities on NIHR Learn</a:t>
            </a:r>
            <a:endParaRPr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certification</a:t>
            </a:r>
            <a:endParaRPr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Recognised by RCS and all colleges</a:t>
            </a:r>
            <a:endParaRPr dirty="0"/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6" name="Google Shape;396;p30" descr="National Institute for Health Research logo | Homep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6956" y="5816184"/>
            <a:ext cx="4760427" cy="57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2609" y="4618620"/>
            <a:ext cx="4879298" cy="9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13"/>
    </mc:Choice>
    <mc:Fallback xmlns="">
      <p:transition spd="slow" advTm="7461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9B55-46EE-E56B-16ED-624278D2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for a successful trial site</a:t>
            </a:r>
          </a:p>
        </p:txBody>
      </p:sp>
      <p:sp>
        <p:nvSpPr>
          <p:cNvPr id="3" name="Google Shape;395;p30">
            <a:extLst>
              <a:ext uri="{FF2B5EF4-FFF2-40B4-BE49-F238E27FC236}">
                <a16:creationId xmlns:a16="http://schemas.microsoft.com/office/drawing/2014/main" id="{33642DED-FFC3-8B80-53DB-7275DE3E3E58}"/>
              </a:ext>
            </a:extLst>
          </p:cNvPr>
          <p:cNvSpPr txBox="1"/>
          <p:nvPr/>
        </p:nvSpPr>
        <p:spPr>
          <a:xfrm>
            <a:off x="636307" y="1914315"/>
            <a:ext cx="10515600" cy="427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06000" marR="0" lvl="0" indent="-20084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ENT doctors, audiologists and nurses can help make trial recruitment a success:</a:t>
            </a:r>
            <a:endParaRPr lang="en-GB" dirty="0"/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potentially eligible participants are passed on to local trial collaborators</a:t>
            </a: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 not advise GPs to start steroids prior to hospital review</a:t>
            </a: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 you can, engage your GP colleagues so they are aware of SSNHL and the need to refer urgently for assessment before starting treatment</a:t>
            </a: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Engage your audiology colleagues, particularly regarding AB testing</a:t>
            </a: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Ensure that awareness of the STARFISH trial is included in junior doctor handover: at FY, CT and ST level</a:t>
            </a: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Use the video training material provided for intratympanic injection and AB speech testing</a:t>
            </a:r>
          </a:p>
          <a:p>
            <a:pPr marL="630000" marR="0" lvl="1" indent="-306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❖"/>
            </a:pPr>
            <a:r>
              <a:rPr lang="en-GB" sz="20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Get in touch with the central STARFISH trial team if you have any problems</a:t>
            </a:r>
            <a:endParaRPr lang="en-GB" i="1" dirty="0"/>
          </a:p>
          <a:p>
            <a:pPr marL="3240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</a:pPr>
            <a:endParaRPr sz="1800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045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Find out more</a:t>
            </a:r>
            <a:endParaRPr dirty="0"/>
          </a:p>
        </p:txBody>
      </p:sp>
      <p:graphicFrame>
        <p:nvGraphicFramePr>
          <p:cNvPr id="466" name="Google Shape;466;p38"/>
          <p:cNvGraphicFramePr/>
          <p:nvPr>
            <p:extLst>
              <p:ext uri="{D42A27DB-BD31-4B8C-83A1-F6EECF244321}">
                <p14:modId xmlns:p14="http://schemas.microsoft.com/office/powerpoint/2010/main" val="188433029"/>
              </p:ext>
            </p:extLst>
          </p:nvPr>
        </p:nvGraphicFramePr>
        <p:xfrm>
          <a:off x="496883" y="2029270"/>
          <a:ext cx="11113925" cy="3025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6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19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INTEGRATE: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https://entintegrate.co.uk/starfish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highlight>
                            <a:srgbClr val="E8ECF4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endParaRPr sz="1800" u="sng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STARFISH@trials.bham.ac.uk</a:t>
                      </a:r>
                      <a:endParaRPr sz="1800" dirty="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66092"/>
                        </a:solidFill>
                        <a:highlight>
                          <a:srgbClr val="E8ECF4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cap="non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Gill Sans MT"/>
                          <a:cs typeface="Calibri" panose="020F0502020204030204" pitchFamily="34" charset="0"/>
                          <a:sym typeface="Arial"/>
                          <a:hlinkClick r:id="rId6"/>
                        </a:rPr>
                        <a:t>@</a:t>
                      </a:r>
                      <a:r>
                        <a:rPr lang="en-GB" sz="1800" b="0" i="0" u="none" strike="noStrike" kern="1200" cap="non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Gill Sans MT"/>
                          <a:cs typeface="Calibri" panose="020F0502020204030204" pitchFamily="34" charset="0"/>
                          <a:sym typeface="Arial"/>
                          <a:hlinkClick r:id="rId6"/>
                        </a:rPr>
                        <a:t>STARFISH_trial</a:t>
                      </a:r>
                      <a:r>
                        <a:rPr lang="en-GB" sz="1800" b="0" i="0" u="none" strike="noStrike" kern="1200" cap="none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Gill Sans MT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GB" sz="1800" b="0" i="0" u="none" strike="noStrike" kern="1200" cap="non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Gill Sans MT"/>
                          <a:cs typeface="Calibri" panose="020F0502020204030204" pitchFamily="34" charset="0"/>
                          <a:sym typeface="Arial"/>
                        </a:rPr>
                        <a:t>      </a:t>
                      </a:r>
                      <a:endParaRPr lang="en-GB" sz="180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9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sng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www.birmingham.ac.uk/starfish</a:t>
                      </a:r>
                      <a:endParaRPr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www.facebook.com/StarfishTrial</a:t>
                      </a:r>
                      <a:endParaRPr sz="1800" u="sng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Calibri"/>
                        <a:buNone/>
                      </a:pPr>
                      <a:endParaRPr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67" name="Google Shape;467;p38"/>
          <p:cNvPicPr preferRelativeResize="0"/>
          <p:nvPr/>
        </p:nvPicPr>
        <p:blipFill rotWithShape="1">
          <a:blip r:embed="rId10">
            <a:alphaModFix/>
          </a:blip>
          <a:srcRect l="45208" t="49443" r="42916" b="29435"/>
          <a:stretch/>
        </p:blipFill>
        <p:spPr>
          <a:xfrm>
            <a:off x="1140600" y="4012151"/>
            <a:ext cx="869777" cy="8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8"/>
          <p:cNvPicPr preferRelativeResize="0"/>
          <p:nvPr/>
        </p:nvPicPr>
        <p:blipFill rotWithShape="1">
          <a:blip r:embed="rId11">
            <a:alphaModFix/>
          </a:blip>
          <a:srcRect l="39479" t="40579" r="54583" b="44348"/>
          <a:stretch/>
        </p:blipFill>
        <p:spPr>
          <a:xfrm>
            <a:off x="6303331" y="2966580"/>
            <a:ext cx="773988" cy="73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8" descr="A picture containing diagram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l="18397" t="14824" r="3759" b="27515"/>
          <a:stretch/>
        </p:blipFill>
        <p:spPr>
          <a:xfrm>
            <a:off x="9342121" y="609600"/>
            <a:ext cx="2423159" cy="129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2983" y="2940888"/>
            <a:ext cx="869764" cy="73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26012" y="3982029"/>
            <a:ext cx="807521" cy="84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34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9F46FD-B938-6626-EB59-15B798922094}"/>
              </a:ext>
            </a:extLst>
          </p:cNvPr>
          <p:cNvSpPr txBox="1"/>
          <p:nvPr/>
        </p:nvSpPr>
        <p:spPr>
          <a:xfrm>
            <a:off x="709907" y="2282975"/>
            <a:ext cx="3681201" cy="2797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Principle Investigator: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Associate PI: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Funder: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Investigators: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26B97C-B767-CB1F-5579-18A5D461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starfish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trial</a:t>
            </a:r>
          </a:p>
        </p:txBody>
      </p:sp>
      <p:pic>
        <p:nvPicPr>
          <p:cNvPr id="7" name="image2.png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8F7EAA-550F-2133-4B61-79552FC309F9}"/>
              </a:ext>
            </a:extLst>
          </p:cNvPr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F46FD-B938-6626-EB59-15B798922094}"/>
              </a:ext>
            </a:extLst>
          </p:cNvPr>
          <p:cNvSpPr txBox="1"/>
          <p:nvPr/>
        </p:nvSpPr>
        <p:spPr>
          <a:xfrm>
            <a:off x="4514850" y="2278207"/>
            <a:ext cx="7250430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 Institute for Health and Care Research (NIHR)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Matthew Smith and James Tysome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826CA-D7CC-7E3E-D6F9-FE873ACC751D}"/>
              </a:ext>
            </a:extLst>
          </p:cNvPr>
          <p:cNvSpPr txBox="1"/>
          <p:nvPr/>
        </p:nvSpPr>
        <p:spPr>
          <a:xfrm>
            <a:off x="95534" y="5072915"/>
            <a:ext cx="1199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These slides are designed to help the local PI and </a:t>
            </a:r>
            <a:r>
              <a:rPr lang="en-GB" sz="2000" dirty="0" err="1">
                <a:solidFill>
                  <a:srgbClr val="FF0000"/>
                </a:solidFill>
              </a:rPr>
              <a:t>aPI</a:t>
            </a:r>
            <a:r>
              <a:rPr lang="en-GB" sz="2000" dirty="0">
                <a:solidFill>
                  <a:srgbClr val="FF0000"/>
                </a:solidFill>
              </a:rPr>
              <a:t> introduce the trial to the local department</a:t>
            </a:r>
          </a:p>
          <a:p>
            <a:pPr algn="ctr"/>
            <a:endParaRPr lang="en-GB" sz="2000" i="1" dirty="0">
              <a:solidFill>
                <a:srgbClr val="FF0000"/>
              </a:solidFill>
            </a:endParaRPr>
          </a:p>
          <a:p>
            <a:pPr algn="ctr"/>
            <a:r>
              <a:rPr lang="en-GB" sz="2000" i="1" dirty="0">
                <a:solidFill>
                  <a:srgbClr val="FF0000"/>
                </a:solidFill>
              </a:rPr>
              <a:t>A separate, more detailed presentation is provided for those seeking inclusion on the delegation log</a:t>
            </a:r>
          </a:p>
        </p:txBody>
      </p:sp>
    </p:spTree>
    <p:extLst>
      <p:ext uri="{BB962C8B-B14F-4D97-AF65-F5344CB8AC3E}">
        <p14:creationId xmlns:p14="http://schemas.microsoft.com/office/powerpoint/2010/main" val="23822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3"/>
    </mc:Choice>
    <mc:Fallback xmlns="">
      <p:transition spd="slow" advTm="266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08512"/>
            <a:ext cx="11029615" cy="45513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Idiopathic sudden sensorineural hearing loss (ISSNHL):</a:t>
            </a:r>
            <a:endParaRPr lang="en-GB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approximates 5-20 per 100,000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Spontaneous recovery is seen in 32-65% of cases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go unrecognised or unreferred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and psychological impact on patients can be great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Steroid administration route was a high priority research recommendation from NICE</a:t>
            </a: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6" name="image2.png" descr="A picture containing diagram&#10;&#10;Description automatically generated"/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1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60"/>
    </mc:Choice>
    <mc:Fallback xmlns="">
      <p:transition spd="slow" advTm="753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Trial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46176"/>
            <a:ext cx="11029615" cy="385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Primary Objective:</a:t>
            </a:r>
          </a:p>
          <a:p>
            <a:pPr lvl="0">
              <a:buClrTx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the relative effects of oral, intratympanic or combined oral and intratympanic steroids on hearing recovery in ISSNHL, when used as first line management</a:t>
            </a:r>
          </a:p>
          <a:p>
            <a:pPr marL="0" lvl="0" indent="0">
              <a:buClrTx/>
              <a:buNone/>
            </a:pP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Secondary Objectives:</a:t>
            </a:r>
          </a:p>
          <a:p>
            <a:pPr fontAlgn="base">
              <a:buClrTx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 a health economic assessment of the different routes of steroid administration</a:t>
            </a:r>
          </a:p>
          <a:p>
            <a:pPr fontAlgn="base">
              <a:buClrTx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participant submitted data to explore the trajectory of hearing recovery</a:t>
            </a:r>
          </a:p>
        </p:txBody>
      </p:sp>
      <p:pic>
        <p:nvPicPr>
          <p:cNvPr id="5" name="image2.png" descr="A picture containing diagram&#10;&#10;Description automatically generated"/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902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4"/>
    </mc:Choice>
    <mc:Fallback xmlns="">
      <p:transition spd="slow" advTm="602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Trial design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17300" y="2244832"/>
            <a:ext cx="3976558" cy="552021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/>
              <a:t>Population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7300" y="3592861"/>
            <a:ext cx="1501885" cy="16299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 with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new-onset ISSNHL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768688" y="2257983"/>
            <a:ext cx="1901422" cy="552020"/>
          </a:xfrm>
          <a:prstGeom prst="round2Same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/>
              <a:t>Interventions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37362" y="4614534"/>
            <a:ext cx="1204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algn="ctr" eaLnBrk="1" hangingPunct="1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Consent            </a:t>
            </a:r>
            <a:r>
              <a:rPr lang="en-US" alt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Randomisation</a:t>
            </a:r>
            <a:endParaRPr lang="en-GB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59152" y="4625165"/>
            <a:ext cx="929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</a:p>
          <a:p>
            <a:pPr algn="ctr" eaLnBrk="1" hangingPunct="1"/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975358" y="4680769"/>
            <a:ext cx="10133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Follow up at              6 and 12 weeks</a:t>
            </a:r>
          </a:p>
        </p:txBody>
      </p:sp>
      <p:pic>
        <p:nvPicPr>
          <p:cNvPr id="54" name="image2.png" descr="A picture containing diagram&#10;&#10;Description automatically generated"/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  <p:sp>
        <p:nvSpPr>
          <p:cNvPr id="55" name="Round Same Side Corner Rectangle 54"/>
          <p:cNvSpPr/>
          <p:nvPr/>
        </p:nvSpPr>
        <p:spPr>
          <a:xfrm>
            <a:off x="6788454" y="2263453"/>
            <a:ext cx="4732771" cy="533399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/>
              <a:t>Outcomes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24551" y="3455762"/>
            <a:ext cx="2396674" cy="18713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outcome:</a:t>
            </a:r>
          </a:p>
          <a:p>
            <a:pPr lvl="0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Absolute improvement in pure tone audiogram average at 12-weeks following randomisation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7570970" y="4200935"/>
            <a:ext cx="342502" cy="15120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ight Arrow 73"/>
          <p:cNvSpPr/>
          <p:nvPr/>
        </p:nvSpPr>
        <p:spPr>
          <a:xfrm rot="2519853">
            <a:off x="4917097" y="4638320"/>
            <a:ext cx="522994" cy="138550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ight Arrow 74"/>
          <p:cNvSpPr/>
          <p:nvPr/>
        </p:nvSpPr>
        <p:spPr>
          <a:xfrm>
            <a:off x="4988643" y="4250991"/>
            <a:ext cx="418403" cy="140630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 rot="19078109">
            <a:off x="4923774" y="3867219"/>
            <a:ext cx="478523" cy="141632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929" y="3848985"/>
            <a:ext cx="549638" cy="81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336" y="3870252"/>
            <a:ext cx="566352" cy="682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707" y="3944680"/>
            <a:ext cx="491700" cy="6193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144" y="3256326"/>
            <a:ext cx="671630" cy="614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5784" r="8514"/>
          <a:stretch/>
        </p:blipFill>
        <p:spPr>
          <a:xfrm>
            <a:off x="5513990" y="3950067"/>
            <a:ext cx="646744" cy="6499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6500" r="3839"/>
          <a:stretch/>
        </p:blipFill>
        <p:spPr>
          <a:xfrm>
            <a:off x="5488882" y="4654002"/>
            <a:ext cx="820862" cy="621871"/>
          </a:xfrm>
          <a:prstGeom prst="rect">
            <a:avLst/>
          </a:prstGeom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70110" y="4714770"/>
            <a:ext cx="1031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Optional                                 home hearing     tests</a:t>
            </a:r>
            <a:endParaRPr lang="en-GB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281" y="3891516"/>
            <a:ext cx="494566" cy="6654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930" y="3912777"/>
            <a:ext cx="549348" cy="650515"/>
          </a:xfrm>
          <a:prstGeom prst="rect">
            <a:avLst/>
          </a:prstGeom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2375248F-3D87-2E54-A7B6-97DAF7CCB856}"/>
              </a:ext>
            </a:extLst>
          </p:cNvPr>
          <p:cNvSpPr/>
          <p:nvPr/>
        </p:nvSpPr>
        <p:spPr>
          <a:xfrm>
            <a:off x="3661415" y="4267218"/>
            <a:ext cx="418403" cy="14063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0E7BF57A-BA69-2885-B6C1-B66D6C5704B4}"/>
              </a:ext>
            </a:extLst>
          </p:cNvPr>
          <p:cNvSpPr/>
          <p:nvPr/>
        </p:nvSpPr>
        <p:spPr>
          <a:xfrm>
            <a:off x="2445541" y="4267218"/>
            <a:ext cx="418403" cy="14063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57"/>
    </mc:Choice>
    <mc:Fallback xmlns="">
      <p:transition spd="slow" advTm="1255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Trial design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17300" y="2244832"/>
            <a:ext cx="3976558" cy="552021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/>
              <a:t>Population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7300" y="3592861"/>
            <a:ext cx="1501885" cy="16299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 with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new-onset ISSNHL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768688" y="2257983"/>
            <a:ext cx="1901422" cy="552020"/>
          </a:xfrm>
          <a:prstGeom prst="round2Same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/>
              <a:t>Interventions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37362" y="4614534"/>
            <a:ext cx="1204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algn="ctr" eaLnBrk="1" hangingPunct="1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Consent            </a:t>
            </a:r>
            <a:r>
              <a:rPr lang="en-US" alt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Randomisation</a:t>
            </a:r>
            <a:endParaRPr lang="en-GB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59152" y="4625165"/>
            <a:ext cx="929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</a:p>
          <a:p>
            <a:pPr algn="ctr" eaLnBrk="1" hangingPunct="1"/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975358" y="4680769"/>
            <a:ext cx="10133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Follow up at              6 and 12 weeks</a:t>
            </a:r>
          </a:p>
        </p:txBody>
      </p:sp>
      <p:pic>
        <p:nvPicPr>
          <p:cNvPr id="54" name="image2.png" descr="A picture containing diagram&#10;&#10;Description automatically generated"/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  <p:sp>
        <p:nvSpPr>
          <p:cNvPr id="55" name="Round Same Side Corner Rectangle 54"/>
          <p:cNvSpPr/>
          <p:nvPr/>
        </p:nvSpPr>
        <p:spPr>
          <a:xfrm>
            <a:off x="6788454" y="2263453"/>
            <a:ext cx="4732771" cy="533399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/>
              <a:t>Outcomes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24551" y="3455762"/>
            <a:ext cx="2396674" cy="18713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outcome:</a:t>
            </a:r>
          </a:p>
          <a:p>
            <a:pPr lvl="0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Absolute improvement in pure tone audiogram average at 12-weeks following randomisation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7570970" y="4200935"/>
            <a:ext cx="342502" cy="15120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ight Arrow 73"/>
          <p:cNvSpPr/>
          <p:nvPr/>
        </p:nvSpPr>
        <p:spPr>
          <a:xfrm rot="2519853">
            <a:off x="4917097" y="4638320"/>
            <a:ext cx="522994" cy="138550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ight Arrow 74"/>
          <p:cNvSpPr/>
          <p:nvPr/>
        </p:nvSpPr>
        <p:spPr>
          <a:xfrm>
            <a:off x="4988643" y="4250991"/>
            <a:ext cx="418403" cy="140630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 rot="19078109">
            <a:off x="4923774" y="3867219"/>
            <a:ext cx="478523" cy="141632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929" y="3848985"/>
            <a:ext cx="549638" cy="81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336" y="3870252"/>
            <a:ext cx="566352" cy="682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707" y="3944680"/>
            <a:ext cx="491700" cy="6193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144" y="3256326"/>
            <a:ext cx="671630" cy="614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5784" r="8514"/>
          <a:stretch/>
        </p:blipFill>
        <p:spPr>
          <a:xfrm>
            <a:off x="5513990" y="3950067"/>
            <a:ext cx="646744" cy="6499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6500" r="3839"/>
          <a:stretch/>
        </p:blipFill>
        <p:spPr>
          <a:xfrm>
            <a:off x="5488882" y="4654002"/>
            <a:ext cx="820862" cy="621871"/>
          </a:xfrm>
          <a:prstGeom prst="rect">
            <a:avLst/>
          </a:prstGeom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70110" y="4714770"/>
            <a:ext cx="1031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Optional                                 home hearing     tests</a:t>
            </a:r>
            <a:endParaRPr lang="en-GB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281" y="3891516"/>
            <a:ext cx="494566" cy="6654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930" y="3912777"/>
            <a:ext cx="549348" cy="650515"/>
          </a:xfrm>
          <a:prstGeom prst="rect">
            <a:avLst/>
          </a:prstGeom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2375248F-3D87-2E54-A7B6-97DAF7CCB856}"/>
              </a:ext>
            </a:extLst>
          </p:cNvPr>
          <p:cNvSpPr/>
          <p:nvPr/>
        </p:nvSpPr>
        <p:spPr>
          <a:xfrm>
            <a:off x="3661415" y="4267218"/>
            <a:ext cx="418403" cy="14063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0E7BF57A-BA69-2885-B6C1-B66D6C5704B4}"/>
              </a:ext>
            </a:extLst>
          </p:cNvPr>
          <p:cNvSpPr/>
          <p:nvPr/>
        </p:nvSpPr>
        <p:spPr>
          <a:xfrm>
            <a:off x="2445541" y="4267218"/>
            <a:ext cx="418403" cy="14063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3FDC159D-240D-C037-CD5C-E4DCB5C7E1B3}"/>
              </a:ext>
            </a:extLst>
          </p:cNvPr>
          <p:cNvSpPr/>
          <p:nvPr/>
        </p:nvSpPr>
        <p:spPr>
          <a:xfrm>
            <a:off x="2402695" y="4599985"/>
            <a:ext cx="330138" cy="140619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46E37-6376-AF68-D3CE-441D530D392F}"/>
              </a:ext>
            </a:extLst>
          </p:cNvPr>
          <p:cNvSpPr txBox="1"/>
          <p:nvPr/>
        </p:nvSpPr>
        <p:spPr>
          <a:xfrm>
            <a:off x="474425" y="6155270"/>
            <a:ext cx="1126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This stage needs everyone to help </a:t>
            </a:r>
            <a:r>
              <a:rPr lang="en-GB" dirty="0">
                <a:solidFill>
                  <a:srgbClr val="FF0000"/>
                </a:solidFill>
              </a:rPr>
              <a:t>- ensuring patients are identified and not unintentionally excluded by treatment</a:t>
            </a:r>
          </a:p>
        </p:txBody>
      </p:sp>
    </p:spTree>
    <p:extLst>
      <p:ext uri="{BB962C8B-B14F-4D97-AF65-F5344CB8AC3E}">
        <p14:creationId xmlns:p14="http://schemas.microsoft.com/office/powerpoint/2010/main" val="7574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57"/>
    </mc:Choice>
    <mc:Fallback xmlns="">
      <p:transition spd="slow" advTm="1255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Eligibility - Inclusion </a:t>
            </a:r>
          </a:p>
        </p:txBody>
      </p:sp>
      <p:pic>
        <p:nvPicPr>
          <p:cNvPr id="6" name="image2.png" descr="A picture containing diagram&#10;&#10;Description automatically generated"/>
          <p:cNvPicPr/>
          <p:nvPr/>
        </p:nvPicPr>
        <p:blipFill>
          <a:blip r:embed="rId3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35332"/>
              </p:ext>
            </p:extLst>
          </p:nvPr>
        </p:nvGraphicFramePr>
        <p:xfrm>
          <a:off x="426720" y="1883386"/>
          <a:ext cx="6492695" cy="46538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92695">
                  <a:extLst>
                    <a:ext uri="{9D8B030D-6E8A-4147-A177-3AD203B41FA5}">
                      <a16:colId xmlns:a16="http://schemas.microsoft.com/office/drawing/2014/main" val="2425557207"/>
                    </a:ext>
                  </a:extLst>
                </a:gridCol>
              </a:tblGrid>
              <a:tr h="2608098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</a:rPr>
                        <a:t>Diagnosis of new-onset ISSNHL: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Sensorineural hearing loss of 30 decibels (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dBHL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) or greater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Occurring within a 3-day period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Including 3 contiguous pure-tone frequencies (out of 0.5, 1.0, 2.0, 4.0 kHz) confirmed with a pure tone audiogram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282728"/>
                  </a:ext>
                </a:extLst>
              </a:tr>
              <a:tr h="624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Aged 18 years or over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714688"/>
                  </a:ext>
                </a:extLst>
              </a:tr>
              <a:tr h="710319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Onset of hearing loss within four weeks prior to randomisation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649796"/>
                  </a:ext>
                </a:extLst>
              </a:tr>
              <a:tr h="710605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English spoken as a first or second language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8781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CD8BE2-9D4B-3A41-0680-6DD8B2A0DD29}"/>
              </a:ext>
            </a:extLst>
          </p:cNvPr>
          <p:cNvSpPr txBox="1"/>
          <p:nvPr/>
        </p:nvSpPr>
        <p:spPr>
          <a:xfrm>
            <a:off x="7864129" y="3854996"/>
            <a:ext cx="4064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PLEASE IDENTIFY THESE PATIENTS AT THE POINT OF REFERRAL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The local trial team will then screen the patient for suitability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BA8B9F3D-A292-4ACD-2C39-C7076B913279}"/>
              </a:ext>
            </a:extLst>
          </p:cNvPr>
          <p:cNvSpPr/>
          <p:nvPr/>
        </p:nvSpPr>
        <p:spPr>
          <a:xfrm rot="5400000">
            <a:off x="5029196" y="3773604"/>
            <a:ext cx="4653893" cy="87345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1067-E35F-8DEA-B8C8-C574AD184B91}"/>
              </a:ext>
            </a:extLst>
          </p:cNvPr>
          <p:cNvSpPr txBox="1"/>
          <p:nvPr/>
        </p:nvSpPr>
        <p:spPr>
          <a:xfrm>
            <a:off x="8028374" y="2374357"/>
            <a:ext cx="357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Exclusion </a:t>
            </a:r>
            <a:r>
              <a:rPr lang="en-GB" sz="2000" b="1" i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criteria are in Protocol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02"/>
    </mc:Choice>
    <mc:Fallback xmlns="">
      <p:transition spd="slow" advTm="554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Patient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0260"/>
            <a:ext cx="7512359" cy="2487149"/>
          </a:xfrm>
        </p:spPr>
        <p:txBody>
          <a:bodyPr>
            <a:normAutofit fontScale="62500" lnSpcReduction="20000"/>
          </a:bodyPr>
          <a:lstStyle/>
          <a:p>
            <a:endParaRPr lang="en-GB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Potentially eligible participants will be approached by a member of the local STARFISH trial team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STARFISH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Information Sheet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given to the patient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can be directed to the patient information video on the website: </a:t>
            </a:r>
            <a: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www.birmingham.ac.uk/STARFISH</a:t>
            </a:r>
            <a: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image2.png" descr="A picture containing diagram&#10;&#10;Description automatically generated"/>
          <p:cNvPicPr/>
          <p:nvPr/>
        </p:nvPicPr>
        <p:blipFill>
          <a:blip r:embed="rId4"/>
          <a:srcRect l="18398" t="14824" r="3759" b="27515"/>
          <a:stretch>
            <a:fillRect/>
          </a:stretch>
        </p:blipFill>
        <p:spPr>
          <a:xfrm>
            <a:off x="9342121" y="609600"/>
            <a:ext cx="2423159" cy="1295402"/>
          </a:xfrm>
          <a:prstGeom prst="rect">
            <a:avLst/>
          </a:prstGeom>
          <a:ln/>
        </p:spPr>
      </p:pic>
      <p:pic>
        <p:nvPicPr>
          <p:cNvPr id="8" name="Google Shape;207;p10"/>
          <p:cNvPicPr preferRelativeResize="0"/>
          <p:nvPr/>
        </p:nvPicPr>
        <p:blipFill rotWithShape="1">
          <a:blip r:embed="rId5">
            <a:alphaModFix/>
          </a:blip>
          <a:srcRect b="58862"/>
          <a:stretch/>
        </p:blipFill>
        <p:spPr>
          <a:xfrm>
            <a:off x="8476875" y="2361062"/>
            <a:ext cx="3273847" cy="181049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208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6875" y="4354768"/>
            <a:ext cx="3288405" cy="189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5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0"/>
    </mc:Choice>
    <mc:Fallback xmlns="">
      <p:transition spd="slow" advTm="499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INTERVENTIONS</a:t>
            </a:r>
            <a:r>
              <a:rPr lang="en-GB"/>
              <a:t> 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609600" y="2669617"/>
            <a:ext cx="11001207" cy="46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participants will be randomised in 1:1:1 ratio to:</a:t>
            </a:r>
            <a:endParaRPr sz="2400" dirty="0"/>
          </a:p>
        </p:txBody>
      </p:sp>
      <p:pic>
        <p:nvPicPr>
          <p:cNvPr id="248" name="Google Shape;248;p14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397" t="14824" r="3759" b="27515"/>
          <a:stretch/>
        </p:blipFill>
        <p:spPr>
          <a:xfrm>
            <a:off x="9342121" y="609600"/>
            <a:ext cx="2423159" cy="129540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/>
          <p:nvPr/>
        </p:nvSpPr>
        <p:spPr>
          <a:xfrm>
            <a:off x="8770314" y="3334013"/>
            <a:ext cx="2535046" cy="1901130"/>
          </a:xfrm>
          <a:prstGeom prst="roundRect">
            <a:avLst>
              <a:gd name="adj" fmla="val 16667"/>
            </a:avLst>
          </a:prstGeom>
          <a:solidFill>
            <a:srgbClr val="B2A0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 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 oral and intratympanic steroid </a:t>
            </a:r>
            <a:endParaRPr dirty="0"/>
          </a:p>
        </p:txBody>
      </p:sp>
      <p:sp>
        <p:nvSpPr>
          <p:cNvPr id="250" name="Google Shape;250;p14"/>
          <p:cNvSpPr/>
          <p:nvPr/>
        </p:nvSpPr>
        <p:spPr>
          <a:xfrm>
            <a:off x="4822127" y="3370232"/>
            <a:ext cx="2536286" cy="1917708"/>
          </a:xfrm>
          <a:prstGeom prst="roundRect">
            <a:avLst>
              <a:gd name="adj" fmla="val 16667"/>
            </a:avLst>
          </a:prstGeom>
          <a:solidFill>
            <a:srgbClr val="D99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Arm 2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Intratympanic steroid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857592" y="3391428"/>
            <a:ext cx="2536286" cy="1849905"/>
          </a:xfrm>
          <a:prstGeom prst="roundRect">
            <a:avLst>
              <a:gd name="adj" fmla="val 16667"/>
            </a:avLst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Arm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steroid </a:t>
            </a:r>
            <a:endParaRPr dirty="0"/>
          </a:p>
        </p:txBody>
      </p:sp>
      <p:sp>
        <p:nvSpPr>
          <p:cNvPr id="252" name="Google Shape;252;p14"/>
          <p:cNvSpPr txBox="1"/>
          <p:nvPr/>
        </p:nvSpPr>
        <p:spPr>
          <a:xfrm>
            <a:off x="3924901" y="4172212"/>
            <a:ext cx="4724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7900949" y="4172212"/>
            <a:ext cx="4724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10" name="Google Shape;246;p14">
            <a:extLst>
              <a:ext uri="{FF2B5EF4-FFF2-40B4-BE49-F238E27FC236}">
                <a16:creationId xmlns:a16="http://schemas.microsoft.com/office/drawing/2014/main" id="{1FE31A07-0EA9-4D64-A9B2-E93EFF239129}"/>
              </a:ext>
            </a:extLst>
          </p:cNvPr>
          <p:cNvSpPr txBox="1">
            <a:spLocks/>
          </p:cNvSpPr>
          <p:nvPr/>
        </p:nvSpPr>
        <p:spPr>
          <a:xfrm>
            <a:off x="2047159" y="5853811"/>
            <a:ext cx="8136618" cy="790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ts val="1656"/>
              <a:buFont typeface="Wingdings 2" panose="05020102010507070707" pitchFamily="18" charset="2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normal prescribing process and standard pharmacy stock will be used, though must be prescribed by the local trial team.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3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16"/>
    </mc:Choice>
    <mc:Fallback xmlns="">
      <p:transition spd="slow" advTm="18016"/>
    </mc:Fallback>
  </mc:AlternateContent>
</p:sld>
</file>

<file path=ppt/theme/theme1.xml><?xml version="1.0" encoding="utf-8"?>
<a:theme xmlns:a="http://schemas.openxmlformats.org/drawingml/2006/main" name="Dividen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26849</TotalTime>
  <Words>1145</Words>
  <Application>Microsoft Office PowerPoint</Application>
  <PresentationFormat>Widescreen</PresentationFormat>
  <Paragraphs>190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BlinkMacSystemFont</vt:lpstr>
      <vt:lpstr>Calibri</vt:lpstr>
      <vt:lpstr>Gill Sans</vt:lpstr>
      <vt:lpstr>Gill Sans MT</vt:lpstr>
      <vt:lpstr>Noto Sans Symbols</vt:lpstr>
      <vt:lpstr>Wingdings</vt:lpstr>
      <vt:lpstr>Wingdings 2</vt:lpstr>
      <vt:lpstr>Dividend</vt:lpstr>
      <vt:lpstr>Departmental INDUCTION</vt:lpstr>
      <vt:lpstr>The starfish trial</vt:lpstr>
      <vt:lpstr>Background </vt:lpstr>
      <vt:lpstr>Trial objectives</vt:lpstr>
      <vt:lpstr>Trial design</vt:lpstr>
      <vt:lpstr>Trial design</vt:lpstr>
      <vt:lpstr>Eligibility - Inclusion </vt:lpstr>
      <vt:lpstr>Patient information</vt:lpstr>
      <vt:lpstr>INTERVENTIONS </vt:lpstr>
      <vt:lpstr>INTERVENTIONS</vt:lpstr>
      <vt:lpstr>INTERVENTIONS</vt:lpstr>
      <vt:lpstr>Timing of treatment</vt:lpstr>
      <vt:lpstr>OUTCOMES – CLINICAL ASSESSMENTS</vt:lpstr>
      <vt:lpstr>OUTCOMES – PATIENT BOOKLET</vt:lpstr>
      <vt:lpstr>HOME HEARING TESTS</vt:lpstr>
      <vt:lpstr>ASSOCIATE PI SCHEME</vt:lpstr>
      <vt:lpstr>Key Points for a successful trial site</vt:lpstr>
      <vt:lpstr>Find out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Initiation presentation</dc:title>
  <dc:creator>Pooja Gaddu</dc:creator>
  <cp:lastModifiedBy>Karen James (Birmingham Clinical Trials Unit)</cp:lastModifiedBy>
  <cp:revision>580</cp:revision>
  <dcterms:created xsi:type="dcterms:W3CDTF">2020-10-10T14:11:41Z</dcterms:created>
  <dcterms:modified xsi:type="dcterms:W3CDTF">2023-06-15T11:54:04Z</dcterms:modified>
</cp:coreProperties>
</file>