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59" r:id="rId4"/>
    <p:sldId id="260" r:id="rId5"/>
    <p:sldId id="261" r:id="rId6"/>
    <p:sldId id="275" r:id="rId7"/>
    <p:sldId id="262" r:id="rId8"/>
    <p:sldId id="263" r:id="rId9"/>
    <p:sldId id="264" r:id="rId10"/>
    <p:sldId id="265" r:id="rId11"/>
    <p:sldId id="266" r:id="rId12"/>
    <p:sldId id="267" r:id="rId13"/>
    <p:sldId id="268" r:id="rId14"/>
    <p:sldId id="277" r:id="rId15"/>
    <p:sldId id="279" r:id="rId16"/>
    <p:sldId id="281" r:id="rId17"/>
    <p:sldId id="269" r:id="rId18"/>
    <p:sldId id="270" r:id="rId19"/>
    <p:sldId id="271" r:id="rId20"/>
    <p:sldId id="272" r:id="rId21"/>
    <p:sldId id="273" r:id="rId2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206" autoAdjust="0"/>
  </p:normalViewPr>
  <p:slideViewPr>
    <p:cSldViewPr snapToGrid="0" snapToObjects="1">
      <p:cViewPr varScale="1">
        <p:scale>
          <a:sx n="53" d="100"/>
          <a:sy n="53" d="100"/>
        </p:scale>
        <p:origin x="7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300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gov.uk/health-protection-team" TargetMode="External"/><Relationship Id="rId5" Type="http://schemas.openxmlformats.org/officeDocument/2006/relationships/hyperlink" Target="mailto:swhpt@ukhsa.gov.uk"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mailto:swhpt@ukhsa.gov.uk"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www.england.nhs.uk/national-infection-prevention-and-control-manual-nipcm-for-england/chapter-2-transmission-based-precautions-tbps/"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gov.uk/government/publications/measles-post-exposure-prophylaxis"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england.nhs.uk/publication/national-infection-prevention-and-control-manual-for-england-appendice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england.nhs.uk/national-infection-prevention-and-control-manual-nipcm-for-england/chapter-2-transmission-based-precautions-tbps/" TargetMode="External"/><Relationship Id="rId5" Type="http://schemas.openxmlformats.org/officeDocument/2006/relationships/hyperlink" Target="https://www.england.nhs.uk/national-infection-prevention-and-control-manual-nipcm-for-england/chapter-1-standard-infection-control-precautions-sicps/"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england.nhs.uk/national-infection-prevention-and-control-manual-nipcm-for-england/chapter-2-transmission-based-precautions-tbp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s://www.gov.uk/government/publications/measles-outbreak" TargetMode="External"/><Relationship Id="rId3" Type="http://schemas.openxmlformats.org/officeDocument/2006/relationships/image" Target="../media/image1.png"/><Relationship Id="rId7" Type="http://schemas.openxmlformats.org/officeDocument/2006/relationships/hyperlink" Target="https://www.gov.uk/government/publications/national-measles-guidelines" TargetMode="External"/><Relationship Id="rId12" Type="http://schemas.openxmlformats.org/officeDocument/2006/relationships/image" Target="../media/image45.png"/><Relationship Id="rId2" Type="http://schemas.openxmlformats.org/officeDocument/2006/relationships/notesSlide" Target="../notesSlides/notesSlide21.xml"/><Relationship Id="rId16" Type="http://schemas.openxmlformats.org/officeDocument/2006/relationships/hyperlink" Target="mailto:swhpt@ukhsa.gov.uk" TargetMode="Externa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hyperlink" Target="https://www.gov.uk/government/publications/measles-the-green-book-chapter-21" TargetMode="External"/><Relationship Id="rId5" Type="http://schemas.openxmlformats.org/officeDocument/2006/relationships/hyperlink" Target="https://www.england.nhs.uk/national-infection-prevention-and-control-manual-nipcm-for-england/" TargetMode="External"/><Relationship Id="rId15" Type="http://schemas.openxmlformats.org/officeDocument/2006/relationships/hyperlink" Target="mailto:somicb.infectionpreventioncontrolteam@nhs.net"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www.gov.uk/government/publications/the-health-and-social-care-act-2008-code-of-practice-on-the-prevention-and-control-of-infections-and-related-guidance" TargetMode="External"/><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2709267"/>
          </a:xfrm>
          <a:prstGeom prst="rect">
            <a:avLst/>
          </a:prstGeom>
        </p:spPr>
      </p:pic>
      <p:sp>
        <p:nvSpPr>
          <p:cNvPr id="5" name="Text 1"/>
          <p:cNvSpPr/>
          <p:nvPr/>
        </p:nvSpPr>
        <p:spPr>
          <a:xfrm>
            <a:off x="812840" y="3972639"/>
            <a:ext cx="5201841" cy="812721"/>
          </a:xfrm>
          <a:prstGeom prst="rect">
            <a:avLst/>
          </a:prstGeom>
          <a:noFill/>
          <a:ln/>
        </p:spPr>
        <p:txBody>
          <a:bodyPr wrap="none" rtlCol="0" anchor="t"/>
          <a:lstStyle/>
          <a:p>
            <a:pPr marL="0" indent="0">
              <a:lnSpc>
                <a:spcPts val="6400"/>
              </a:lnSpc>
              <a:buNone/>
            </a:pPr>
            <a:r>
              <a:rPr lang="en-US" sz="5120" b="1" dirty="0">
                <a:solidFill>
                  <a:srgbClr val="000000"/>
                </a:solidFill>
                <a:latin typeface="p22-mackinac-pro" pitchFamily="34" charset="0"/>
                <a:ea typeface="p22-mackinac-pro" pitchFamily="34" charset="-122"/>
                <a:cs typeface="p22-mackinac-pro" pitchFamily="34" charset="-120"/>
              </a:rPr>
              <a:t>Measles Update</a:t>
            </a:r>
            <a:endParaRPr lang="en-US" sz="5120" dirty="0"/>
          </a:p>
        </p:txBody>
      </p:sp>
      <p:pic>
        <p:nvPicPr>
          <p:cNvPr id="6" name="Image 2" descr="preencoded.png"/>
          <p:cNvPicPr>
            <a:picLocks noChangeAspect="1"/>
          </p:cNvPicPr>
          <p:nvPr/>
        </p:nvPicPr>
        <p:blipFill>
          <a:blip r:embed="rId5"/>
          <a:stretch>
            <a:fillRect/>
          </a:stretch>
        </p:blipFill>
        <p:spPr>
          <a:xfrm>
            <a:off x="812840" y="5110401"/>
            <a:ext cx="4792504" cy="1265158"/>
          </a:xfrm>
          <a:prstGeom prst="rect">
            <a:avLst/>
          </a:prstGeom>
        </p:spPr>
      </p:pic>
      <p:sp>
        <p:nvSpPr>
          <p:cNvPr id="7" name="Text 2"/>
          <p:cNvSpPr/>
          <p:nvPr/>
        </p:nvSpPr>
        <p:spPr>
          <a:xfrm>
            <a:off x="812840" y="6619399"/>
            <a:ext cx="13004721" cy="346710"/>
          </a:xfrm>
          <a:prstGeom prst="rect">
            <a:avLst/>
          </a:prstGeom>
          <a:noFill/>
          <a:ln/>
        </p:spPr>
        <p:txBody>
          <a:bodyPr wrap="none" rtlCol="0" anchor="t"/>
          <a:lstStyle/>
          <a:p>
            <a:pPr marL="0" indent="0" algn="l">
              <a:lnSpc>
                <a:spcPts val="2731"/>
              </a:lnSpc>
              <a:buNone/>
            </a:pPr>
            <a:r>
              <a:rPr lang="en-US" sz="1707" b="1" dirty="0">
                <a:solidFill>
                  <a:srgbClr val="272525"/>
                </a:solidFill>
                <a:latin typeface="Eudoxus Sans" pitchFamily="34" charset="0"/>
                <a:ea typeface="Eudoxus Sans" pitchFamily="34" charset="-122"/>
                <a:cs typeface="Eudoxus Sans" pitchFamily="34" charset="-120"/>
              </a:rPr>
              <a:t>January 2024</a:t>
            </a:r>
            <a:endParaRPr lang="en-US" sz="1707"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75000"/>
            </a:srgbClr>
          </a:solidFill>
          <a:ln/>
        </p:spPr>
        <p:txBody>
          <a:bodyPr/>
          <a:lstStyle/>
          <a:p>
            <a:endParaRPr lang="en-GB"/>
          </a:p>
        </p:txBody>
      </p:sp>
      <p:sp>
        <p:nvSpPr>
          <p:cNvPr id="4" name="Text 1"/>
          <p:cNvSpPr/>
          <p:nvPr/>
        </p:nvSpPr>
        <p:spPr>
          <a:xfrm>
            <a:off x="812840" y="1014770"/>
            <a:ext cx="716280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Clinical Presentation: Rash</a:t>
            </a:r>
            <a:endParaRPr lang="en-US" sz="4267" dirty="0"/>
          </a:p>
        </p:txBody>
      </p:sp>
      <p:sp>
        <p:nvSpPr>
          <p:cNvPr id="5" name="Text 2"/>
          <p:cNvSpPr/>
          <p:nvPr/>
        </p:nvSpPr>
        <p:spPr>
          <a:xfrm>
            <a:off x="812840" y="2233732"/>
            <a:ext cx="2167414" cy="338733"/>
          </a:xfrm>
          <a:prstGeom prst="rect">
            <a:avLst/>
          </a:prstGeom>
          <a:noFill/>
          <a:ln/>
        </p:spPr>
        <p:txBody>
          <a:bodyPr wrap="none" rtlCol="0" anchor="t"/>
          <a:lstStyle/>
          <a:p>
            <a:pPr marL="0" indent="0">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Rash Onset</a:t>
            </a:r>
            <a:endParaRPr lang="en-US" sz="2133" dirty="0"/>
          </a:p>
        </p:txBody>
      </p:sp>
      <p:sp>
        <p:nvSpPr>
          <p:cNvPr id="7" name="Text 4"/>
          <p:cNvSpPr/>
          <p:nvPr/>
        </p:nvSpPr>
        <p:spPr>
          <a:xfrm>
            <a:off x="5331023" y="2233732"/>
            <a:ext cx="2727960" cy="338733"/>
          </a:xfrm>
          <a:prstGeom prst="rect">
            <a:avLst/>
          </a:prstGeom>
          <a:noFill/>
          <a:ln/>
        </p:spPr>
        <p:txBody>
          <a:bodyPr wrap="none" rtlCol="0" anchor="t"/>
          <a:lstStyle/>
          <a:p>
            <a:pPr marL="0" indent="0">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Rash Characteristics</a:t>
            </a:r>
            <a:endParaRPr lang="en-US" sz="2133" dirty="0"/>
          </a:p>
        </p:txBody>
      </p:sp>
      <p:sp>
        <p:nvSpPr>
          <p:cNvPr id="9" name="Text 6"/>
          <p:cNvSpPr/>
          <p:nvPr/>
        </p:nvSpPr>
        <p:spPr>
          <a:xfrm>
            <a:off x="9849207" y="2233732"/>
            <a:ext cx="2167414" cy="338733"/>
          </a:xfrm>
          <a:prstGeom prst="rect">
            <a:avLst/>
          </a:prstGeom>
          <a:noFill/>
          <a:ln/>
        </p:spPr>
        <p:txBody>
          <a:bodyPr wrap="none" rtlCol="0" anchor="t"/>
          <a:lstStyle/>
          <a:p>
            <a:pPr marL="0" indent="0">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Rash Duration</a:t>
            </a:r>
            <a:endParaRPr lang="en-US" sz="2133" dirty="0"/>
          </a:p>
        </p:txBody>
      </p:sp>
      <p:pic>
        <p:nvPicPr>
          <p:cNvPr id="11" name="Image 1" descr="preencoded.png"/>
          <p:cNvPicPr>
            <a:picLocks noChangeAspect="1"/>
          </p:cNvPicPr>
          <p:nvPr/>
        </p:nvPicPr>
        <p:blipFill>
          <a:blip r:embed="rId4"/>
          <a:stretch>
            <a:fillRect/>
          </a:stretch>
        </p:blipFill>
        <p:spPr>
          <a:xfrm>
            <a:off x="1025009" y="4401519"/>
            <a:ext cx="3910489" cy="2600920"/>
          </a:xfrm>
          <a:prstGeom prst="rect">
            <a:avLst/>
          </a:prstGeom>
        </p:spPr>
      </p:pic>
      <p:pic>
        <p:nvPicPr>
          <p:cNvPr id="12" name="Image 2" descr="preencoded.png"/>
          <p:cNvPicPr>
            <a:picLocks noChangeAspect="1"/>
          </p:cNvPicPr>
          <p:nvPr/>
        </p:nvPicPr>
        <p:blipFill>
          <a:blip r:embed="rId5"/>
          <a:stretch>
            <a:fillRect/>
          </a:stretch>
        </p:blipFill>
        <p:spPr>
          <a:xfrm>
            <a:off x="5825608" y="4728984"/>
            <a:ext cx="1738789" cy="2600920"/>
          </a:xfrm>
          <a:prstGeom prst="rect">
            <a:avLst/>
          </a:prstGeom>
        </p:spPr>
      </p:pic>
      <p:pic>
        <p:nvPicPr>
          <p:cNvPr id="13" name="Image 3" descr="preencoded.png"/>
          <p:cNvPicPr>
            <a:picLocks noChangeAspect="1"/>
          </p:cNvPicPr>
          <p:nvPr/>
        </p:nvPicPr>
        <p:blipFill>
          <a:blip r:embed="rId6"/>
          <a:stretch>
            <a:fillRect/>
          </a:stretch>
        </p:blipFill>
        <p:spPr>
          <a:xfrm>
            <a:off x="8982253" y="4443556"/>
            <a:ext cx="3901321" cy="2600920"/>
          </a:xfrm>
          <a:prstGeom prst="rect">
            <a:avLst/>
          </a:prstGeom>
        </p:spPr>
      </p:pic>
      <p:sp>
        <p:nvSpPr>
          <p:cNvPr id="14" name="TextBox 13">
            <a:extLst>
              <a:ext uri="{FF2B5EF4-FFF2-40B4-BE49-F238E27FC236}">
                <a16:creationId xmlns:a16="http://schemas.microsoft.com/office/drawing/2014/main" id="{D6C56CF5-2B19-8FB6-A860-665CFB278904}"/>
              </a:ext>
            </a:extLst>
          </p:cNvPr>
          <p:cNvSpPr txBox="1"/>
          <p:nvPr/>
        </p:nvSpPr>
        <p:spPr>
          <a:xfrm>
            <a:off x="812840" y="2863780"/>
            <a:ext cx="3778180" cy="646331"/>
          </a:xfrm>
          <a:prstGeom prst="rect">
            <a:avLst/>
          </a:prstGeom>
          <a:noFill/>
        </p:spPr>
        <p:txBody>
          <a:bodyPr wrap="square" rtlCol="0">
            <a:spAutoFit/>
          </a:bodyPr>
          <a:lstStyle/>
          <a:p>
            <a:r>
              <a:rPr lang="en-GB"/>
              <a:t>Usually starts on the face, spreading to trunk and rest of the body.</a:t>
            </a:r>
          </a:p>
        </p:txBody>
      </p:sp>
      <p:sp>
        <p:nvSpPr>
          <p:cNvPr id="15" name="TextBox 14">
            <a:extLst>
              <a:ext uri="{FF2B5EF4-FFF2-40B4-BE49-F238E27FC236}">
                <a16:creationId xmlns:a16="http://schemas.microsoft.com/office/drawing/2014/main" id="{F7B3E4ED-9E91-2363-7755-54C5A3505F10}"/>
              </a:ext>
            </a:extLst>
          </p:cNvPr>
          <p:cNvSpPr txBox="1"/>
          <p:nvPr/>
        </p:nvSpPr>
        <p:spPr>
          <a:xfrm>
            <a:off x="5331023" y="2863780"/>
            <a:ext cx="3305908" cy="923330"/>
          </a:xfrm>
          <a:prstGeom prst="rect">
            <a:avLst/>
          </a:prstGeom>
          <a:noFill/>
        </p:spPr>
        <p:txBody>
          <a:bodyPr wrap="square" rtlCol="0">
            <a:spAutoFit/>
          </a:bodyPr>
          <a:lstStyle/>
          <a:p>
            <a:r>
              <a:rPr lang="en-GB"/>
              <a:t>Red/brown spots, flat or maculopapular, increase over 2 to 3 days.</a:t>
            </a:r>
          </a:p>
        </p:txBody>
      </p:sp>
      <p:sp>
        <p:nvSpPr>
          <p:cNvPr id="16" name="TextBox 15">
            <a:extLst>
              <a:ext uri="{FF2B5EF4-FFF2-40B4-BE49-F238E27FC236}">
                <a16:creationId xmlns:a16="http://schemas.microsoft.com/office/drawing/2014/main" id="{21214B6D-0B38-D72F-80BE-58140179C8E1}"/>
              </a:ext>
            </a:extLst>
          </p:cNvPr>
          <p:cNvSpPr txBox="1"/>
          <p:nvPr/>
        </p:nvSpPr>
        <p:spPr>
          <a:xfrm>
            <a:off x="9849207" y="2863780"/>
            <a:ext cx="3687745" cy="646331"/>
          </a:xfrm>
          <a:prstGeom prst="rect">
            <a:avLst/>
          </a:prstGeom>
          <a:noFill/>
        </p:spPr>
        <p:txBody>
          <a:bodyPr wrap="square" rtlCol="0">
            <a:spAutoFit/>
          </a:bodyPr>
          <a:lstStyle/>
          <a:p>
            <a:r>
              <a:rPr lang="en-GB" dirty="0"/>
              <a:t>Generally lasts for 3 to 7 days, more difficult to spot on dark skin.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812840" y="1423273"/>
            <a:ext cx="675132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Complications of Measles</a:t>
            </a:r>
            <a:endParaRPr lang="en-US" sz="4267" dirty="0"/>
          </a:p>
        </p:txBody>
      </p:sp>
      <p:sp>
        <p:nvSpPr>
          <p:cNvPr id="7" name="Shape 3"/>
          <p:cNvSpPr/>
          <p:nvPr/>
        </p:nvSpPr>
        <p:spPr>
          <a:xfrm>
            <a:off x="812840" y="2425541"/>
            <a:ext cx="13004721" cy="4380786"/>
          </a:xfrm>
          <a:prstGeom prst="roundRect">
            <a:avLst>
              <a:gd name="adj" fmla="val 2226"/>
            </a:avLst>
          </a:prstGeom>
          <a:noFill/>
          <a:ln w="13454">
            <a:solidFill>
              <a:srgbClr val="000000">
                <a:alpha val="8000"/>
              </a:srgbClr>
            </a:solidFill>
            <a:prstDash val="solid"/>
          </a:ln>
        </p:spPr>
        <p:txBody>
          <a:bodyPr/>
          <a:lstStyle/>
          <a:p>
            <a:endParaRPr lang="en-GB"/>
          </a:p>
        </p:txBody>
      </p:sp>
      <p:sp>
        <p:nvSpPr>
          <p:cNvPr id="8" name="Shape 4"/>
          <p:cNvSpPr/>
          <p:nvPr/>
        </p:nvSpPr>
        <p:spPr>
          <a:xfrm>
            <a:off x="826294" y="2438995"/>
            <a:ext cx="12977812" cy="621983"/>
          </a:xfrm>
          <a:prstGeom prst="rect">
            <a:avLst/>
          </a:prstGeom>
          <a:solidFill>
            <a:srgbClr val="FFFFFF">
              <a:alpha val="4000"/>
            </a:srgbClr>
          </a:solidFill>
          <a:ln/>
        </p:spPr>
        <p:txBody>
          <a:bodyPr/>
          <a:lstStyle/>
          <a:p>
            <a:endParaRPr lang="en-GB"/>
          </a:p>
        </p:txBody>
      </p:sp>
      <p:sp>
        <p:nvSpPr>
          <p:cNvPr id="9" name="Text 5"/>
          <p:cNvSpPr/>
          <p:nvPr/>
        </p:nvSpPr>
        <p:spPr>
          <a:xfrm>
            <a:off x="1042988" y="2576632"/>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Otitis Media</a:t>
            </a:r>
            <a:endParaRPr lang="en-US" sz="1707" dirty="0"/>
          </a:p>
        </p:txBody>
      </p:sp>
      <p:sp>
        <p:nvSpPr>
          <p:cNvPr id="10" name="Text 6"/>
          <p:cNvSpPr/>
          <p:nvPr/>
        </p:nvSpPr>
        <p:spPr>
          <a:xfrm>
            <a:off x="7535704" y="2576632"/>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7 to 9% of cases</a:t>
            </a:r>
            <a:endParaRPr lang="en-US" sz="1707" dirty="0"/>
          </a:p>
        </p:txBody>
      </p:sp>
      <p:sp>
        <p:nvSpPr>
          <p:cNvPr id="11" name="Shape 7"/>
          <p:cNvSpPr/>
          <p:nvPr/>
        </p:nvSpPr>
        <p:spPr>
          <a:xfrm>
            <a:off x="826294" y="3060978"/>
            <a:ext cx="12977812" cy="621983"/>
          </a:xfrm>
          <a:prstGeom prst="rect">
            <a:avLst/>
          </a:prstGeom>
          <a:solidFill>
            <a:srgbClr val="000000">
              <a:alpha val="4000"/>
            </a:srgbClr>
          </a:solidFill>
          <a:ln/>
        </p:spPr>
        <p:txBody>
          <a:bodyPr/>
          <a:lstStyle/>
          <a:p>
            <a:endParaRPr lang="en-GB"/>
          </a:p>
        </p:txBody>
      </p:sp>
      <p:sp>
        <p:nvSpPr>
          <p:cNvPr id="12" name="Text 8"/>
          <p:cNvSpPr/>
          <p:nvPr/>
        </p:nvSpPr>
        <p:spPr>
          <a:xfrm>
            <a:off x="1042988" y="3198614"/>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Diarrhoea</a:t>
            </a:r>
            <a:endParaRPr lang="en-US" sz="1707" dirty="0"/>
          </a:p>
        </p:txBody>
      </p:sp>
      <p:sp>
        <p:nvSpPr>
          <p:cNvPr id="13" name="Text 9"/>
          <p:cNvSpPr/>
          <p:nvPr/>
        </p:nvSpPr>
        <p:spPr>
          <a:xfrm>
            <a:off x="7535704" y="3198614"/>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8%</a:t>
            </a:r>
            <a:endParaRPr lang="en-US" sz="1707" dirty="0"/>
          </a:p>
        </p:txBody>
      </p:sp>
      <p:sp>
        <p:nvSpPr>
          <p:cNvPr id="14" name="Shape 10"/>
          <p:cNvSpPr/>
          <p:nvPr/>
        </p:nvSpPr>
        <p:spPr>
          <a:xfrm>
            <a:off x="826294" y="3682960"/>
            <a:ext cx="12977812" cy="621983"/>
          </a:xfrm>
          <a:prstGeom prst="rect">
            <a:avLst/>
          </a:prstGeom>
          <a:solidFill>
            <a:srgbClr val="FFFFFF">
              <a:alpha val="4000"/>
            </a:srgbClr>
          </a:solidFill>
          <a:ln/>
        </p:spPr>
        <p:txBody>
          <a:bodyPr/>
          <a:lstStyle/>
          <a:p>
            <a:endParaRPr lang="en-GB"/>
          </a:p>
        </p:txBody>
      </p:sp>
      <p:sp>
        <p:nvSpPr>
          <p:cNvPr id="15" name="Text 11"/>
          <p:cNvSpPr/>
          <p:nvPr/>
        </p:nvSpPr>
        <p:spPr>
          <a:xfrm>
            <a:off x="1042988" y="3820597"/>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Pneumonia</a:t>
            </a:r>
            <a:endParaRPr lang="en-US" sz="1707" dirty="0"/>
          </a:p>
        </p:txBody>
      </p:sp>
      <p:sp>
        <p:nvSpPr>
          <p:cNvPr id="16" name="Text 12"/>
          <p:cNvSpPr/>
          <p:nvPr/>
        </p:nvSpPr>
        <p:spPr>
          <a:xfrm>
            <a:off x="7535704" y="3820597"/>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1 to 6%</a:t>
            </a:r>
            <a:endParaRPr lang="en-US" sz="1707" dirty="0"/>
          </a:p>
        </p:txBody>
      </p:sp>
      <p:sp>
        <p:nvSpPr>
          <p:cNvPr id="17" name="Shape 13"/>
          <p:cNvSpPr/>
          <p:nvPr/>
        </p:nvSpPr>
        <p:spPr>
          <a:xfrm>
            <a:off x="826294" y="4304943"/>
            <a:ext cx="12977812" cy="621983"/>
          </a:xfrm>
          <a:prstGeom prst="rect">
            <a:avLst/>
          </a:prstGeom>
          <a:solidFill>
            <a:srgbClr val="000000">
              <a:alpha val="4000"/>
            </a:srgbClr>
          </a:solidFill>
          <a:ln/>
        </p:spPr>
        <p:txBody>
          <a:bodyPr/>
          <a:lstStyle/>
          <a:p>
            <a:endParaRPr lang="en-GB"/>
          </a:p>
        </p:txBody>
      </p:sp>
      <p:sp>
        <p:nvSpPr>
          <p:cNvPr id="18" name="Text 14"/>
          <p:cNvSpPr/>
          <p:nvPr/>
        </p:nvSpPr>
        <p:spPr>
          <a:xfrm>
            <a:off x="1042988" y="4442579"/>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Convulsions</a:t>
            </a:r>
            <a:endParaRPr lang="en-US" sz="1707" dirty="0"/>
          </a:p>
        </p:txBody>
      </p:sp>
      <p:sp>
        <p:nvSpPr>
          <p:cNvPr id="19" name="Text 15"/>
          <p:cNvSpPr/>
          <p:nvPr/>
        </p:nvSpPr>
        <p:spPr>
          <a:xfrm>
            <a:off x="7535704" y="4442579"/>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0.5%</a:t>
            </a:r>
            <a:endParaRPr lang="en-US" sz="1707" dirty="0"/>
          </a:p>
        </p:txBody>
      </p:sp>
      <p:sp>
        <p:nvSpPr>
          <p:cNvPr id="20" name="Shape 16"/>
          <p:cNvSpPr/>
          <p:nvPr/>
        </p:nvSpPr>
        <p:spPr>
          <a:xfrm>
            <a:off x="826294" y="4926925"/>
            <a:ext cx="12977812" cy="621983"/>
          </a:xfrm>
          <a:prstGeom prst="rect">
            <a:avLst/>
          </a:prstGeom>
          <a:solidFill>
            <a:srgbClr val="FFFFFF">
              <a:alpha val="4000"/>
            </a:srgbClr>
          </a:solidFill>
          <a:ln/>
        </p:spPr>
        <p:txBody>
          <a:bodyPr/>
          <a:lstStyle/>
          <a:p>
            <a:endParaRPr lang="en-GB"/>
          </a:p>
        </p:txBody>
      </p:sp>
      <p:sp>
        <p:nvSpPr>
          <p:cNvPr id="21" name="Text 17"/>
          <p:cNvSpPr/>
          <p:nvPr/>
        </p:nvSpPr>
        <p:spPr>
          <a:xfrm>
            <a:off x="1042988" y="5064562"/>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Encephalitis</a:t>
            </a:r>
            <a:endParaRPr lang="en-US" sz="1707" dirty="0"/>
          </a:p>
        </p:txBody>
      </p:sp>
      <p:sp>
        <p:nvSpPr>
          <p:cNvPr id="22" name="Text 18"/>
          <p:cNvSpPr/>
          <p:nvPr/>
        </p:nvSpPr>
        <p:spPr>
          <a:xfrm>
            <a:off x="7535704" y="5064562"/>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1 to 4 per 1,000 to 2,000 cases</a:t>
            </a:r>
            <a:endParaRPr lang="en-US" sz="1707" dirty="0"/>
          </a:p>
        </p:txBody>
      </p:sp>
      <p:sp>
        <p:nvSpPr>
          <p:cNvPr id="23" name="Shape 19"/>
          <p:cNvSpPr/>
          <p:nvPr/>
        </p:nvSpPr>
        <p:spPr>
          <a:xfrm>
            <a:off x="826294" y="5548908"/>
            <a:ext cx="12977812" cy="621983"/>
          </a:xfrm>
          <a:prstGeom prst="rect">
            <a:avLst/>
          </a:prstGeom>
          <a:solidFill>
            <a:srgbClr val="000000">
              <a:alpha val="4000"/>
            </a:srgbClr>
          </a:solidFill>
          <a:ln/>
        </p:spPr>
        <p:txBody>
          <a:bodyPr/>
          <a:lstStyle/>
          <a:p>
            <a:endParaRPr lang="en-GB"/>
          </a:p>
        </p:txBody>
      </p:sp>
      <p:sp>
        <p:nvSpPr>
          <p:cNvPr id="24" name="Text 20"/>
          <p:cNvSpPr/>
          <p:nvPr/>
        </p:nvSpPr>
        <p:spPr>
          <a:xfrm>
            <a:off x="1042988" y="5686544"/>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SSPE (subacute sclerosing pan-encephalitis)</a:t>
            </a:r>
            <a:endParaRPr lang="en-US" sz="1707" dirty="0"/>
          </a:p>
        </p:txBody>
      </p:sp>
      <p:sp>
        <p:nvSpPr>
          <p:cNvPr id="25" name="Text 21"/>
          <p:cNvSpPr/>
          <p:nvPr/>
        </p:nvSpPr>
        <p:spPr>
          <a:xfrm>
            <a:off x="7535704" y="5686544"/>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In &lt;2 year olds 1 in 8,000 cases</a:t>
            </a:r>
            <a:endParaRPr lang="en-US" sz="1707" dirty="0"/>
          </a:p>
        </p:txBody>
      </p:sp>
      <p:sp>
        <p:nvSpPr>
          <p:cNvPr id="26" name="Shape 22"/>
          <p:cNvSpPr/>
          <p:nvPr/>
        </p:nvSpPr>
        <p:spPr>
          <a:xfrm>
            <a:off x="826294" y="6170890"/>
            <a:ext cx="12977812" cy="621983"/>
          </a:xfrm>
          <a:prstGeom prst="rect">
            <a:avLst/>
          </a:prstGeom>
          <a:solidFill>
            <a:srgbClr val="FFFFFF">
              <a:alpha val="4000"/>
            </a:srgbClr>
          </a:solidFill>
          <a:ln/>
        </p:spPr>
        <p:txBody>
          <a:bodyPr/>
          <a:lstStyle/>
          <a:p>
            <a:endParaRPr lang="en-GB"/>
          </a:p>
        </p:txBody>
      </p:sp>
      <p:sp>
        <p:nvSpPr>
          <p:cNvPr id="27" name="Text 23"/>
          <p:cNvSpPr/>
          <p:nvPr/>
        </p:nvSpPr>
        <p:spPr>
          <a:xfrm>
            <a:off x="1042988" y="6308527"/>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Pregnancy Risks</a:t>
            </a:r>
            <a:endParaRPr lang="en-US" sz="1707" dirty="0"/>
          </a:p>
        </p:txBody>
      </p:sp>
      <p:sp>
        <p:nvSpPr>
          <p:cNvPr id="28" name="Text 24"/>
          <p:cNvSpPr/>
          <p:nvPr/>
        </p:nvSpPr>
        <p:spPr>
          <a:xfrm>
            <a:off x="7535704" y="6308527"/>
            <a:ext cx="6051709" cy="346710"/>
          </a:xfrm>
          <a:prstGeom prst="rect">
            <a:avLst/>
          </a:prstGeom>
          <a:noFill/>
          <a:ln/>
        </p:spPr>
        <p:txBody>
          <a:bodyPr wrap="none" rtlCol="0" anchor="t"/>
          <a:lstStyle/>
          <a:p>
            <a:pPr marL="0" indent="0">
              <a:lnSpc>
                <a:spcPts val="2731"/>
              </a:lnSpc>
              <a:buNone/>
            </a:pPr>
            <a:r>
              <a:rPr lang="en-US" sz="1707" dirty="0">
                <a:solidFill>
                  <a:srgbClr val="272525"/>
                </a:solidFill>
                <a:latin typeface="Eudoxus Sans" pitchFamily="34" charset="0"/>
                <a:ea typeface="Eudoxus Sans" pitchFamily="34" charset="-122"/>
                <a:cs typeface="Eudoxus Sans" pitchFamily="34" charset="-120"/>
              </a:rPr>
              <a:t>Miscarriage, stillbirth, premature birth, or low birth weight</a:t>
            </a:r>
            <a:endParaRPr lang="en-US" sz="1707"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812840" y="880348"/>
            <a:ext cx="675132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Risk Assessment of Cases</a:t>
            </a:r>
            <a:endParaRPr lang="en-US" sz="4267" dirty="0"/>
          </a:p>
        </p:txBody>
      </p:sp>
      <p:pic>
        <p:nvPicPr>
          <p:cNvPr id="7" name="Image 2" descr="preencoded.png"/>
          <p:cNvPicPr>
            <a:picLocks noChangeAspect="1"/>
          </p:cNvPicPr>
          <p:nvPr/>
        </p:nvPicPr>
        <p:blipFill>
          <a:blip r:embed="rId5"/>
          <a:stretch>
            <a:fillRect/>
          </a:stretch>
        </p:blipFill>
        <p:spPr>
          <a:xfrm>
            <a:off x="812840" y="1882616"/>
            <a:ext cx="4334828" cy="866894"/>
          </a:xfrm>
          <a:prstGeom prst="rect">
            <a:avLst/>
          </a:prstGeom>
        </p:spPr>
      </p:pic>
      <p:sp>
        <p:nvSpPr>
          <p:cNvPr id="8" name="Text 3"/>
          <p:cNvSpPr/>
          <p:nvPr/>
        </p:nvSpPr>
        <p:spPr>
          <a:xfrm>
            <a:off x="1029533" y="3074551"/>
            <a:ext cx="249936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Vaccination Status</a:t>
            </a:r>
            <a:endParaRPr lang="en-US" sz="2133" dirty="0"/>
          </a:p>
        </p:txBody>
      </p:sp>
      <p:pic>
        <p:nvPicPr>
          <p:cNvPr id="10" name="Image 3" descr="preencoded.png"/>
          <p:cNvPicPr>
            <a:picLocks noChangeAspect="1"/>
          </p:cNvPicPr>
          <p:nvPr/>
        </p:nvPicPr>
        <p:blipFill>
          <a:blip r:embed="rId6"/>
          <a:stretch>
            <a:fillRect/>
          </a:stretch>
        </p:blipFill>
        <p:spPr>
          <a:xfrm>
            <a:off x="5147667" y="1882616"/>
            <a:ext cx="4334947" cy="866894"/>
          </a:xfrm>
          <a:prstGeom prst="rect">
            <a:avLst/>
          </a:prstGeom>
        </p:spPr>
      </p:pic>
      <p:sp>
        <p:nvSpPr>
          <p:cNvPr id="11" name="Text 5"/>
          <p:cNvSpPr/>
          <p:nvPr/>
        </p:nvSpPr>
        <p:spPr>
          <a:xfrm>
            <a:off x="5364361" y="3074551"/>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Exposure</a:t>
            </a:r>
            <a:endParaRPr lang="en-US" sz="2133" dirty="0"/>
          </a:p>
        </p:txBody>
      </p:sp>
      <p:pic>
        <p:nvPicPr>
          <p:cNvPr id="13" name="Image 4" descr="preencoded.png"/>
          <p:cNvPicPr>
            <a:picLocks noChangeAspect="1"/>
          </p:cNvPicPr>
          <p:nvPr/>
        </p:nvPicPr>
        <p:blipFill>
          <a:blip r:embed="rId7"/>
          <a:stretch>
            <a:fillRect/>
          </a:stretch>
        </p:blipFill>
        <p:spPr>
          <a:xfrm>
            <a:off x="9482614" y="1882616"/>
            <a:ext cx="4334947" cy="866894"/>
          </a:xfrm>
          <a:prstGeom prst="rect">
            <a:avLst/>
          </a:prstGeom>
        </p:spPr>
      </p:pic>
      <p:sp>
        <p:nvSpPr>
          <p:cNvPr id="14" name="Text 7"/>
          <p:cNvSpPr/>
          <p:nvPr/>
        </p:nvSpPr>
        <p:spPr>
          <a:xfrm>
            <a:off x="9699308" y="3074551"/>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Travel History</a:t>
            </a:r>
            <a:endParaRPr lang="en-US" sz="2133" dirty="0"/>
          </a:p>
        </p:txBody>
      </p:sp>
      <p:pic>
        <p:nvPicPr>
          <p:cNvPr id="16" name="Image 5" descr="preencoded.png"/>
          <p:cNvPicPr>
            <a:picLocks noChangeAspect="1"/>
          </p:cNvPicPr>
          <p:nvPr/>
        </p:nvPicPr>
        <p:blipFill>
          <a:blip r:embed="rId8"/>
          <a:stretch>
            <a:fillRect/>
          </a:stretch>
        </p:blipFill>
        <p:spPr>
          <a:xfrm>
            <a:off x="812840" y="4778454"/>
            <a:ext cx="4334828" cy="866894"/>
          </a:xfrm>
          <a:prstGeom prst="rect">
            <a:avLst/>
          </a:prstGeom>
        </p:spPr>
      </p:pic>
      <p:sp>
        <p:nvSpPr>
          <p:cNvPr id="17" name="Text 9"/>
          <p:cNvSpPr/>
          <p:nvPr/>
        </p:nvSpPr>
        <p:spPr>
          <a:xfrm>
            <a:off x="1029533" y="5970389"/>
            <a:ext cx="249936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Healthcare Worker</a:t>
            </a:r>
            <a:endParaRPr lang="en-US" sz="2133" dirty="0"/>
          </a:p>
        </p:txBody>
      </p:sp>
      <p:pic>
        <p:nvPicPr>
          <p:cNvPr id="19" name="Image 6" descr="preencoded.png"/>
          <p:cNvPicPr>
            <a:picLocks noChangeAspect="1"/>
          </p:cNvPicPr>
          <p:nvPr/>
        </p:nvPicPr>
        <p:blipFill>
          <a:blip r:embed="rId9"/>
          <a:stretch>
            <a:fillRect/>
          </a:stretch>
        </p:blipFill>
        <p:spPr>
          <a:xfrm>
            <a:off x="5147667" y="4778454"/>
            <a:ext cx="4334947" cy="866894"/>
          </a:xfrm>
          <a:prstGeom prst="rect">
            <a:avLst/>
          </a:prstGeom>
        </p:spPr>
      </p:pic>
      <p:sp>
        <p:nvSpPr>
          <p:cNvPr id="20" name="Text 11"/>
          <p:cNvSpPr/>
          <p:nvPr/>
        </p:nvSpPr>
        <p:spPr>
          <a:xfrm>
            <a:off x="5364361" y="5970389"/>
            <a:ext cx="268224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Vulnerable Contacts</a:t>
            </a:r>
            <a:endParaRPr lang="en-US" sz="2133" dirty="0"/>
          </a:p>
        </p:txBody>
      </p:sp>
      <p:sp>
        <p:nvSpPr>
          <p:cNvPr id="5" name="TextBox 4">
            <a:extLst>
              <a:ext uri="{FF2B5EF4-FFF2-40B4-BE49-F238E27FC236}">
                <a16:creationId xmlns:a16="http://schemas.microsoft.com/office/drawing/2014/main" id="{BF67B55C-C198-039E-F70C-EEF58EDF7E38}"/>
              </a:ext>
            </a:extLst>
          </p:cNvPr>
          <p:cNvSpPr txBox="1"/>
          <p:nvPr/>
        </p:nvSpPr>
        <p:spPr>
          <a:xfrm>
            <a:off x="1029533" y="3625513"/>
            <a:ext cx="2914022" cy="369332"/>
          </a:xfrm>
          <a:prstGeom prst="rect">
            <a:avLst/>
          </a:prstGeom>
          <a:noFill/>
        </p:spPr>
        <p:txBody>
          <a:bodyPr wrap="square" rtlCol="0">
            <a:spAutoFit/>
          </a:bodyPr>
          <a:lstStyle/>
          <a:p>
            <a:r>
              <a:rPr lang="en-GB" dirty="0"/>
              <a:t>Check vaccination status</a:t>
            </a:r>
          </a:p>
        </p:txBody>
      </p:sp>
      <p:sp>
        <p:nvSpPr>
          <p:cNvPr id="22" name="TextBox 21">
            <a:extLst>
              <a:ext uri="{FF2B5EF4-FFF2-40B4-BE49-F238E27FC236}">
                <a16:creationId xmlns:a16="http://schemas.microsoft.com/office/drawing/2014/main" id="{269A5E7B-7D7E-252B-3926-E8440DEAE49C}"/>
              </a:ext>
            </a:extLst>
          </p:cNvPr>
          <p:cNvSpPr txBox="1"/>
          <p:nvPr/>
        </p:nvSpPr>
        <p:spPr>
          <a:xfrm>
            <a:off x="5364361" y="3619180"/>
            <a:ext cx="3346101" cy="646331"/>
          </a:xfrm>
          <a:prstGeom prst="rect">
            <a:avLst/>
          </a:prstGeom>
          <a:noFill/>
        </p:spPr>
        <p:txBody>
          <a:bodyPr wrap="square" rtlCol="0">
            <a:spAutoFit/>
          </a:bodyPr>
          <a:lstStyle/>
          <a:p>
            <a:r>
              <a:rPr lang="en-GB" dirty="0"/>
              <a:t>Recent exposure to someone with rash/illness</a:t>
            </a:r>
          </a:p>
        </p:txBody>
      </p:sp>
      <p:sp>
        <p:nvSpPr>
          <p:cNvPr id="23" name="TextBox 22">
            <a:extLst>
              <a:ext uri="{FF2B5EF4-FFF2-40B4-BE49-F238E27FC236}">
                <a16:creationId xmlns:a16="http://schemas.microsoft.com/office/drawing/2014/main" id="{5F223ED0-1271-1010-6EB6-BF7C98473FDC}"/>
              </a:ext>
            </a:extLst>
          </p:cNvPr>
          <p:cNvSpPr txBox="1"/>
          <p:nvPr/>
        </p:nvSpPr>
        <p:spPr>
          <a:xfrm>
            <a:off x="9699308" y="3579316"/>
            <a:ext cx="3416439" cy="369332"/>
          </a:xfrm>
          <a:prstGeom prst="rect">
            <a:avLst/>
          </a:prstGeom>
          <a:noFill/>
        </p:spPr>
        <p:txBody>
          <a:bodyPr wrap="square" rtlCol="0">
            <a:spAutoFit/>
          </a:bodyPr>
          <a:lstStyle/>
          <a:p>
            <a:r>
              <a:rPr lang="en-GB" dirty="0"/>
              <a:t>Recent travel</a:t>
            </a:r>
          </a:p>
        </p:txBody>
      </p:sp>
      <p:sp>
        <p:nvSpPr>
          <p:cNvPr id="25" name="TextBox 24">
            <a:extLst>
              <a:ext uri="{FF2B5EF4-FFF2-40B4-BE49-F238E27FC236}">
                <a16:creationId xmlns:a16="http://schemas.microsoft.com/office/drawing/2014/main" id="{FF8AAE07-F84F-2B55-A298-BF423B976507}"/>
              </a:ext>
            </a:extLst>
          </p:cNvPr>
          <p:cNvSpPr txBox="1"/>
          <p:nvPr/>
        </p:nvSpPr>
        <p:spPr>
          <a:xfrm>
            <a:off x="1029533" y="6614308"/>
            <a:ext cx="3125037" cy="646331"/>
          </a:xfrm>
          <a:prstGeom prst="rect">
            <a:avLst/>
          </a:prstGeom>
          <a:noFill/>
        </p:spPr>
        <p:txBody>
          <a:bodyPr wrap="square" rtlCol="0">
            <a:spAutoFit/>
          </a:bodyPr>
          <a:lstStyle/>
          <a:p>
            <a:r>
              <a:rPr lang="en-GB" dirty="0"/>
              <a:t>Is this person a healthcare worker (HCW)</a:t>
            </a:r>
          </a:p>
        </p:txBody>
      </p:sp>
      <p:sp>
        <p:nvSpPr>
          <p:cNvPr id="26" name="TextBox 25">
            <a:extLst>
              <a:ext uri="{FF2B5EF4-FFF2-40B4-BE49-F238E27FC236}">
                <a16:creationId xmlns:a16="http://schemas.microsoft.com/office/drawing/2014/main" id="{C0060F51-91EB-E0C5-3F55-713FCC236439}"/>
              </a:ext>
            </a:extLst>
          </p:cNvPr>
          <p:cNvSpPr txBox="1"/>
          <p:nvPr/>
        </p:nvSpPr>
        <p:spPr>
          <a:xfrm>
            <a:off x="5476352" y="6614308"/>
            <a:ext cx="3506874" cy="923330"/>
          </a:xfrm>
          <a:prstGeom prst="rect">
            <a:avLst/>
          </a:prstGeom>
          <a:noFill/>
        </p:spPr>
        <p:txBody>
          <a:bodyPr wrap="square" rtlCol="0">
            <a:spAutoFit/>
          </a:bodyPr>
          <a:lstStyle/>
          <a:p>
            <a:r>
              <a:rPr lang="en-GB" dirty="0"/>
              <a:t>Any contacts who are immunocompromised or vulnerable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812840" y="1579245"/>
            <a:ext cx="4334828"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Reporting</a:t>
            </a:r>
            <a:endParaRPr lang="en-US" sz="4267" dirty="0"/>
          </a:p>
        </p:txBody>
      </p:sp>
      <p:sp>
        <p:nvSpPr>
          <p:cNvPr id="7" name="Shape 3"/>
          <p:cNvSpPr/>
          <p:nvPr/>
        </p:nvSpPr>
        <p:spPr>
          <a:xfrm>
            <a:off x="812840" y="2750820"/>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8" name="Text 4"/>
          <p:cNvSpPr/>
          <p:nvPr/>
        </p:nvSpPr>
        <p:spPr>
          <a:xfrm>
            <a:off x="991910" y="2791420"/>
            <a:ext cx="12954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1</a:t>
            </a:r>
            <a:endParaRPr lang="en-US" sz="2560" dirty="0"/>
          </a:p>
        </p:txBody>
      </p:sp>
      <p:sp>
        <p:nvSpPr>
          <p:cNvPr id="9" name="Text 5"/>
          <p:cNvSpPr/>
          <p:nvPr/>
        </p:nvSpPr>
        <p:spPr>
          <a:xfrm>
            <a:off x="1517213" y="2825353"/>
            <a:ext cx="2316480"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Urgent Reporting</a:t>
            </a:r>
            <a:endParaRPr lang="en-US" sz="2133" dirty="0"/>
          </a:p>
        </p:txBody>
      </p:sp>
      <p:sp>
        <p:nvSpPr>
          <p:cNvPr id="11" name="Shape 7"/>
          <p:cNvSpPr/>
          <p:nvPr/>
        </p:nvSpPr>
        <p:spPr>
          <a:xfrm>
            <a:off x="7423547" y="2750820"/>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12" name="Text 8"/>
          <p:cNvSpPr/>
          <p:nvPr/>
        </p:nvSpPr>
        <p:spPr>
          <a:xfrm>
            <a:off x="7572137" y="2791420"/>
            <a:ext cx="19050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2</a:t>
            </a:r>
            <a:endParaRPr lang="en-US" sz="2560" dirty="0"/>
          </a:p>
        </p:txBody>
      </p:sp>
      <p:sp>
        <p:nvSpPr>
          <p:cNvPr id="13" name="Text 9"/>
          <p:cNvSpPr/>
          <p:nvPr/>
        </p:nvSpPr>
        <p:spPr>
          <a:xfrm>
            <a:off x="8127921" y="2825353"/>
            <a:ext cx="2514600"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Testing and Advice</a:t>
            </a:r>
            <a:endParaRPr lang="en-US" sz="2133" dirty="0"/>
          </a:p>
        </p:txBody>
      </p:sp>
      <p:sp>
        <p:nvSpPr>
          <p:cNvPr id="15" name="Shape 11"/>
          <p:cNvSpPr/>
          <p:nvPr/>
        </p:nvSpPr>
        <p:spPr>
          <a:xfrm>
            <a:off x="812840" y="4720233"/>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16" name="Text 12"/>
          <p:cNvSpPr/>
          <p:nvPr/>
        </p:nvSpPr>
        <p:spPr>
          <a:xfrm>
            <a:off x="957620" y="4760833"/>
            <a:ext cx="19812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3</a:t>
            </a:r>
            <a:endParaRPr lang="en-US" sz="2560" dirty="0"/>
          </a:p>
        </p:txBody>
      </p:sp>
      <p:sp>
        <p:nvSpPr>
          <p:cNvPr id="17" name="Text 13"/>
          <p:cNvSpPr/>
          <p:nvPr/>
        </p:nvSpPr>
        <p:spPr>
          <a:xfrm>
            <a:off x="1517213" y="4794766"/>
            <a:ext cx="2247900"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Hospital Referral</a:t>
            </a:r>
            <a:endParaRPr lang="en-US" sz="2133" dirty="0"/>
          </a:p>
        </p:txBody>
      </p:sp>
      <p:sp>
        <p:nvSpPr>
          <p:cNvPr id="19" name="Shape 15"/>
          <p:cNvSpPr/>
          <p:nvPr/>
        </p:nvSpPr>
        <p:spPr>
          <a:xfrm>
            <a:off x="7423547" y="4720233"/>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20" name="Text 16"/>
          <p:cNvSpPr/>
          <p:nvPr/>
        </p:nvSpPr>
        <p:spPr>
          <a:xfrm>
            <a:off x="7564517" y="4760833"/>
            <a:ext cx="20574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4</a:t>
            </a:r>
            <a:endParaRPr lang="en-US" sz="2560" dirty="0"/>
          </a:p>
        </p:txBody>
      </p:sp>
      <p:sp>
        <p:nvSpPr>
          <p:cNvPr id="21" name="Text 17"/>
          <p:cNvSpPr/>
          <p:nvPr/>
        </p:nvSpPr>
        <p:spPr>
          <a:xfrm>
            <a:off x="8127921" y="4794766"/>
            <a:ext cx="2167414"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Exclusion</a:t>
            </a:r>
            <a:endParaRPr lang="en-US" sz="2133" dirty="0"/>
          </a:p>
        </p:txBody>
      </p:sp>
      <p:sp>
        <p:nvSpPr>
          <p:cNvPr id="5" name="TextBox 4">
            <a:extLst>
              <a:ext uri="{FF2B5EF4-FFF2-40B4-BE49-F238E27FC236}">
                <a16:creationId xmlns:a16="http://schemas.microsoft.com/office/drawing/2014/main" id="{7C56BB95-014B-AA56-4630-88A38772B70A}"/>
              </a:ext>
            </a:extLst>
          </p:cNvPr>
          <p:cNvSpPr txBox="1"/>
          <p:nvPr/>
        </p:nvSpPr>
        <p:spPr>
          <a:xfrm>
            <a:off x="1517213" y="3248858"/>
            <a:ext cx="5579020" cy="1477328"/>
          </a:xfrm>
          <a:prstGeom prst="rect">
            <a:avLst/>
          </a:prstGeom>
          <a:noFill/>
        </p:spPr>
        <p:txBody>
          <a:bodyPr wrap="square" rtlCol="0">
            <a:spAutoFit/>
          </a:bodyPr>
          <a:lstStyle/>
          <a:p>
            <a:r>
              <a:rPr lang="en-GB" dirty="0"/>
              <a:t>Report all suspected cases urgently via phone to your local Health Protection Team (HPT).</a:t>
            </a:r>
          </a:p>
          <a:p>
            <a:r>
              <a:rPr lang="en-GB" dirty="0"/>
              <a:t>0300 303 8162 </a:t>
            </a:r>
          </a:p>
          <a:p>
            <a:r>
              <a:rPr lang="en-GB" dirty="0">
                <a:hlinkClick r:id="rId5"/>
              </a:rPr>
              <a:t>swhpt@ukhsa.gov.uk</a:t>
            </a:r>
            <a:r>
              <a:rPr lang="en-GB" dirty="0"/>
              <a:t> </a:t>
            </a:r>
          </a:p>
          <a:p>
            <a:r>
              <a:rPr lang="en-GB" dirty="0">
                <a:hlinkClick r:id="rId6"/>
              </a:rPr>
              <a:t>https://www.gov.uk/health-protection-team</a:t>
            </a:r>
            <a:endParaRPr lang="en-GB" dirty="0"/>
          </a:p>
        </p:txBody>
      </p:sp>
      <p:sp>
        <p:nvSpPr>
          <p:cNvPr id="23" name="TextBox 22">
            <a:extLst>
              <a:ext uri="{FF2B5EF4-FFF2-40B4-BE49-F238E27FC236}">
                <a16:creationId xmlns:a16="http://schemas.microsoft.com/office/drawing/2014/main" id="{0A5B3F52-D694-6987-E04A-0B402F6DD911}"/>
              </a:ext>
            </a:extLst>
          </p:cNvPr>
          <p:cNvSpPr txBox="1"/>
          <p:nvPr/>
        </p:nvSpPr>
        <p:spPr>
          <a:xfrm>
            <a:off x="8127921" y="3248858"/>
            <a:ext cx="4431323" cy="1477328"/>
          </a:xfrm>
          <a:prstGeom prst="rect">
            <a:avLst/>
          </a:prstGeom>
          <a:noFill/>
        </p:spPr>
        <p:txBody>
          <a:bodyPr wrap="square" rtlCol="0">
            <a:spAutoFit/>
          </a:bodyPr>
          <a:lstStyle/>
          <a:p>
            <a:r>
              <a:rPr lang="en-GB" dirty="0"/>
              <a:t>The HPT will conduct a risk assessment, provide advice regards testing and organise transport for urgent specimen collection if required. Advice on public health action and contact tracing will also be provided.</a:t>
            </a:r>
          </a:p>
        </p:txBody>
      </p:sp>
      <p:sp>
        <p:nvSpPr>
          <p:cNvPr id="24" name="TextBox 23">
            <a:extLst>
              <a:ext uri="{FF2B5EF4-FFF2-40B4-BE49-F238E27FC236}">
                <a16:creationId xmlns:a16="http://schemas.microsoft.com/office/drawing/2014/main" id="{E15521D8-FD22-1A5C-D112-CA54DE52C5E1}"/>
              </a:ext>
            </a:extLst>
          </p:cNvPr>
          <p:cNvSpPr txBox="1"/>
          <p:nvPr/>
        </p:nvSpPr>
        <p:spPr>
          <a:xfrm>
            <a:off x="1517213" y="5283612"/>
            <a:ext cx="5315578" cy="1200329"/>
          </a:xfrm>
          <a:prstGeom prst="rect">
            <a:avLst/>
          </a:prstGeom>
          <a:noFill/>
        </p:spPr>
        <p:txBody>
          <a:bodyPr wrap="square" rtlCol="0">
            <a:spAutoFit/>
          </a:bodyPr>
          <a:lstStyle/>
          <a:p>
            <a:r>
              <a:rPr lang="en-GB" dirty="0"/>
              <a:t>Suspected measles cases should only be referred to hospital if clinically indicated. Where admission is planned, contact the local hospital regarding appropriate isolation before admission </a:t>
            </a:r>
          </a:p>
        </p:txBody>
      </p:sp>
      <p:sp>
        <p:nvSpPr>
          <p:cNvPr id="25" name="TextBox 24">
            <a:extLst>
              <a:ext uri="{FF2B5EF4-FFF2-40B4-BE49-F238E27FC236}">
                <a16:creationId xmlns:a16="http://schemas.microsoft.com/office/drawing/2014/main" id="{F7BF028F-CFF0-E047-99B9-9E5880EDE04E}"/>
              </a:ext>
            </a:extLst>
          </p:cNvPr>
          <p:cNvSpPr txBox="1"/>
          <p:nvPr/>
        </p:nvSpPr>
        <p:spPr>
          <a:xfrm>
            <a:off x="8127921" y="5283612"/>
            <a:ext cx="4431323" cy="946641"/>
          </a:xfrm>
          <a:prstGeom prst="rect">
            <a:avLst/>
          </a:prstGeom>
          <a:noFill/>
        </p:spPr>
        <p:txBody>
          <a:bodyPr wrap="square" rtlCol="0">
            <a:spAutoFit/>
          </a:bodyPr>
          <a:lstStyle/>
          <a:p>
            <a:r>
              <a:rPr lang="en-GB"/>
              <a:t>Exclude suspected cases from nursery/educational setting/work until 4 days after onset of rash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4124"/>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34124"/>
          </a:xfrm>
          <a:prstGeom prst="rect">
            <a:avLst/>
          </a:prstGeom>
        </p:spPr>
      </p:pic>
      <p:sp>
        <p:nvSpPr>
          <p:cNvPr id="6" name="Text 2"/>
          <p:cNvSpPr/>
          <p:nvPr/>
        </p:nvSpPr>
        <p:spPr>
          <a:xfrm>
            <a:off x="1679138" y="516612"/>
            <a:ext cx="3757374" cy="587097"/>
          </a:xfrm>
          <a:prstGeom prst="rect">
            <a:avLst/>
          </a:prstGeom>
          <a:noFill/>
          <a:ln/>
        </p:spPr>
        <p:txBody>
          <a:bodyPr wrap="none" rtlCol="0" anchor="t"/>
          <a:lstStyle/>
          <a:p>
            <a:pPr marL="0" indent="0">
              <a:lnSpc>
                <a:spcPts val="4623"/>
              </a:lnSpc>
              <a:buNone/>
            </a:pPr>
            <a:r>
              <a:rPr lang="en-US" sz="3698" b="1" dirty="0">
                <a:solidFill>
                  <a:srgbClr val="000000"/>
                </a:solidFill>
                <a:latin typeface="p22-mackinac-pro" pitchFamily="34" charset="0"/>
                <a:ea typeface="p22-mackinac-pro" pitchFamily="34" charset="-122"/>
                <a:cs typeface="p22-mackinac-pro" pitchFamily="34" charset="-120"/>
              </a:rPr>
              <a:t>Testing</a:t>
            </a:r>
            <a:endParaRPr lang="en-US" sz="3698" dirty="0"/>
          </a:p>
        </p:txBody>
      </p:sp>
      <p:sp>
        <p:nvSpPr>
          <p:cNvPr id="8" name="Shape 4"/>
          <p:cNvSpPr/>
          <p:nvPr/>
        </p:nvSpPr>
        <p:spPr>
          <a:xfrm>
            <a:off x="1679138" y="2551612"/>
            <a:ext cx="5542240" cy="5219224"/>
          </a:xfrm>
          <a:prstGeom prst="roundRect">
            <a:avLst>
              <a:gd name="adj" fmla="val 1620"/>
            </a:avLst>
          </a:prstGeom>
          <a:solidFill>
            <a:srgbClr val="CCEEFF"/>
          </a:solidFill>
          <a:ln w="7620">
            <a:solidFill>
              <a:srgbClr val="B2D4E5"/>
            </a:solidFill>
            <a:prstDash val="solid"/>
          </a:ln>
        </p:spPr>
        <p:txBody>
          <a:bodyPr/>
          <a:lstStyle/>
          <a:p>
            <a:endParaRPr lang="en-GB" dirty="0"/>
          </a:p>
        </p:txBody>
      </p:sp>
      <p:sp>
        <p:nvSpPr>
          <p:cNvPr id="9" name="Text 5"/>
          <p:cNvSpPr/>
          <p:nvPr/>
        </p:nvSpPr>
        <p:spPr>
          <a:xfrm>
            <a:off x="1874520" y="2796704"/>
            <a:ext cx="4040148" cy="293489"/>
          </a:xfrm>
          <a:prstGeom prst="rect">
            <a:avLst/>
          </a:prstGeom>
          <a:noFill/>
          <a:ln/>
        </p:spPr>
        <p:txBody>
          <a:bodyPr wrap="none" rtlCol="0" anchor="t"/>
          <a:lstStyle/>
          <a:p>
            <a:pPr marL="0" indent="0">
              <a:lnSpc>
                <a:spcPts val="2311"/>
              </a:lnSpc>
              <a:buNone/>
            </a:pPr>
            <a:r>
              <a:rPr lang="en-US" sz="1849" b="1" dirty="0">
                <a:solidFill>
                  <a:srgbClr val="272525"/>
                </a:solidFill>
                <a:latin typeface="p22-mackinac-pro" pitchFamily="34" charset="0"/>
                <a:ea typeface="p22-mackinac-pro" pitchFamily="34" charset="-122"/>
                <a:cs typeface="p22-mackinac-pro" pitchFamily="34" charset="-120"/>
              </a:rPr>
              <a:t>For telephonically triaged patients:</a:t>
            </a:r>
            <a:endParaRPr lang="en-US" sz="1849" dirty="0"/>
          </a:p>
        </p:txBody>
      </p:sp>
      <p:sp>
        <p:nvSpPr>
          <p:cNvPr id="15" name="Shape 11"/>
          <p:cNvSpPr/>
          <p:nvPr/>
        </p:nvSpPr>
        <p:spPr>
          <a:xfrm>
            <a:off x="7409022" y="2551612"/>
            <a:ext cx="5542240" cy="5219224"/>
          </a:xfrm>
          <a:prstGeom prst="roundRect">
            <a:avLst>
              <a:gd name="adj" fmla="val 1620"/>
            </a:avLst>
          </a:prstGeom>
          <a:solidFill>
            <a:srgbClr val="CCEEFF"/>
          </a:solidFill>
          <a:ln w="7620">
            <a:solidFill>
              <a:srgbClr val="B2D4E5"/>
            </a:solidFill>
            <a:prstDash val="solid"/>
          </a:ln>
        </p:spPr>
        <p:txBody>
          <a:bodyPr/>
          <a:lstStyle/>
          <a:p>
            <a:endParaRPr lang="en-GB" dirty="0"/>
          </a:p>
        </p:txBody>
      </p:sp>
      <p:sp>
        <p:nvSpPr>
          <p:cNvPr id="20" name="Text 16"/>
          <p:cNvSpPr/>
          <p:nvPr/>
        </p:nvSpPr>
        <p:spPr>
          <a:xfrm>
            <a:off x="7604522" y="5541288"/>
            <a:ext cx="5151477" cy="300514"/>
          </a:xfrm>
          <a:prstGeom prst="rect">
            <a:avLst/>
          </a:prstGeom>
          <a:noFill/>
          <a:ln/>
        </p:spPr>
        <p:txBody>
          <a:bodyPr wrap="none" rtlCol="0" anchor="t"/>
          <a:lstStyle/>
          <a:p>
            <a:pPr marL="0" indent="0">
              <a:lnSpc>
                <a:spcPts val="2367"/>
              </a:lnSpc>
              <a:buNone/>
            </a:pPr>
            <a:endParaRPr lang="en-US" sz="1479" dirty="0"/>
          </a:p>
        </p:txBody>
      </p:sp>
      <p:pic>
        <p:nvPicPr>
          <p:cNvPr id="21" name="Image 2" descr="preencoded.png">
            <a:hlinkClick r:id="rId5"/>
          </p:cNvPr>
          <p:cNvPicPr>
            <a:picLocks noChangeAspect="1"/>
          </p:cNvPicPr>
          <p:nvPr/>
        </p:nvPicPr>
        <p:blipFill>
          <a:blip r:embed="rId6"/>
          <a:stretch>
            <a:fillRect/>
          </a:stretch>
        </p:blipFill>
        <p:spPr>
          <a:xfrm>
            <a:off x="7666606" y="6803922"/>
            <a:ext cx="5151477" cy="957143"/>
          </a:xfrm>
          <a:prstGeom prst="rect">
            <a:avLst/>
          </a:prstGeom>
        </p:spPr>
      </p:pic>
      <p:sp>
        <p:nvSpPr>
          <p:cNvPr id="22" name="Text 17"/>
          <p:cNvSpPr/>
          <p:nvPr/>
        </p:nvSpPr>
        <p:spPr>
          <a:xfrm>
            <a:off x="7604522" y="7221617"/>
            <a:ext cx="5151477" cy="300514"/>
          </a:xfrm>
          <a:prstGeom prst="rect">
            <a:avLst/>
          </a:prstGeom>
          <a:noFill/>
          <a:ln/>
        </p:spPr>
        <p:txBody>
          <a:bodyPr wrap="none" rtlCol="0" anchor="t"/>
          <a:lstStyle/>
          <a:p>
            <a:pPr marL="0" indent="0">
              <a:lnSpc>
                <a:spcPts val="2367"/>
              </a:lnSpc>
              <a:buNone/>
            </a:pPr>
            <a:endParaRPr lang="en-US" sz="1479" dirty="0"/>
          </a:p>
        </p:txBody>
      </p:sp>
      <p:sp>
        <p:nvSpPr>
          <p:cNvPr id="5" name="TextBox 4">
            <a:extLst>
              <a:ext uri="{FF2B5EF4-FFF2-40B4-BE49-F238E27FC236}">
                <a16:creationId xmlns:a16="http://schemas.microsoft.com/office/drawing/2014/main" id="{6AB82A62-44E2-89E5-6329-98D0ECB1FAF2}"/>
              </a:ext>
            </a:extLst>
          </p:cNvPr>
          <p:cNvSpPr txBox="1"/>
          <p:nvPr/>
        </p:nvSpPr>
        <p:spPr>
          <a:xfrm>
            <a:off x="1776770" y="1216341"/>
            <a:ext cx="11076860" cy="999633"/>
          </a:xfrm>
          <a:prstGeom prst="rect">
            <a:avLst/>
          </a:prstGeom>
          <a:noFill/>
        </p:spPr>
        <p:txBody>
          <a:bodyPr wrap="square" rtlCol="0">
            <a:spAutoFit/>
          </a:bodyPr>
          <a:lstStyle/>
          <a:p>
            <a:pPr marL="0" indent="0">
              <a:lnSpc>
                <a:spcPts val="2367"/>
              </a:lnSpc>
              <a:buNone/>
            </a:pPr>
            <a:r>
              <a:rPr lang="en-US" sz="1800" dirty="0">
                <a:solidFill>
                  <a:srgbClr val="272525"/>
                </a:solidFill>
                <a:latin typeface="Eudoxus Sans" pitchFamily="34" charset="0"/>
                <a:ea typeface="Eudoxus Sans" pitchFamily="34" charset="-122"/>
                <a:cs typeface="Eudoxus Sans" pitchFamily="34" charset="-120"/>
              </a:rPr>
              <a:t>Direct potentially infectious patients to telephone triage and consultation. If in-person review is required, place patients in an appropriate location, such as an isolation room. If clinically acceptable, schedule suspected cases requiring a face-to-face appointment at the end of the day to </a:t>
            </a:r>
            <a:r>
              <a:rPr lang="en-US" sz="1800" dirty="0" err="1">
                <a:solidFill>
                  <a:srgbClr val="272525"/>
                </a:solidFill>
                <a:latin typeface="Eudoxus Sans" pitchFamily="34" charset="0"/>
                <a:ea typeface="Eudoxus Sans" pitchFamily="34" charset="-122"/>
                <a:cs typeface="Eudoxus Sans" pitchFamily="34" charset="-120"/>
              </a:rPr>
              <a:t>minimise</a:t>
            </a:r>
            <a:r>
              <a:rPr lang="en-US" sz="1800" dirty="0">
                <a:solidFill>
                  <a:srgbClr val="272525"/>
                </a:solidFill>
                <a:latin typeface="Eudoxus Sans" pitchFamily="34" charset="0"/>
                <a:ea typeface="Eudoxus Sans" pitchFamily="34" charset="-122"/>
                <a:cs typeface="Eudoxus Sans" pitchFamily="34" charset="-120"/>
              </a:rPr>
              <a:t> transmission risks.</a:t>
            </a:r>
            <a:endParaRPr lang="en-US" sz="1800" dirty="0"/>
          </a:p>
        </p:txBody>
      </p:sp>
      <p:sp>
        <p:nvSpPr>
          <p:cNvPr id="23" name="TextBox 22">
            <a:extLst>
              <a:ext uri="{FF2B5EF4-FFF2-40B4-BE49-F238E27FC236}">
                <a16:creationId xmlns:a16="http://schemas.microsoft.com/office/drawing/2014/main" id="{B4553029-7372-3595-914C-057B67AA7F17}"/>
              </a:ext>
            </a:extLst>
          </p:cNvPr>
          <p:cNvSpPr txBox="1"/>
          <p:nvPr/>
        </p:nvSpPr>
        <p:spPr>
          <a:xfrm>
            <a:off x="1874401" y="3099882"/>
            <a:ext cx="5044797" cy="1922962"/>
          </a:xfrm>
          <a:prstGeom prst="rect">
            <a:avLst/>
          </a:prstGeom>
          <a:noFill/>
        </p:spPr>
        <p:txBody>
          <a:bodyPr wrap="square" rtlCol="0">
            <a:spAutoFit/>
          </a:bodyPr>
          <a:lstStyle/>
          <a:p>
            <a:pPr marL="0" indent="0">
              <a:lnSpc>
                <a:spcPts val="2367"/>
              </a:lnSpc>
              <a:buNone/>
            </a:pPr>
            <a:r>
              <a:rPr lang="en-US" sz="1800" dirty="0">
                <a:solidFill>
                  <a:srgbClr val="272525"/>
                </a:solidFill>
                <a:latin typeface="Eudoxus Sans" pitchFamily="34" charset="0"/>
                <a:ea typeface="Eudoxus Sans" pitchFamily="34" charset="-122"/>
                <a:cs typeface="Eudoxus Sans" pitchFamily="34" charset="-120"/>
              </a:rPr>
              <a:t>If a patient is suspected of measles during telephone triage, notify HPT without delay and advise the patient to isolate. HPT will assess the situation and provide advice regarding testing, which may include self-testing at home or later attendance at the GP surgery. </a:t>
            </a:r>
            <a:endParaRPr lang="en-US" sz="1800" dirty="0"/>
          </a:p>
        </p:txBody>
      </p:sp>
      <p:sp>
        <p:nvSpPr>
          <p:cNvPr id="25" name="TextBox 24">
            <a:extLst>
              <a:ext uri="{FF2B5EF4-FFF2-40B4-BE49-F238E27FC236}">
                <a16:creationId xmlns:a16="http://schemas.microsoft.com/office/drawing/2014/main" id="{DF39112D-52E0-B7F4-BBEB-0D0C2AEA7C1D}"/>
              </a:ext>
            </a:extLst>
          </p:cNvPr>
          <p:cNvSpPr txBox="1"/>
          <p:nvPr/>
        </p:nvSpPr>
        <p:spPr>
          <a:xfrm>
            <a:off x="1874401" y="5491066"/>
            <a:ext cx="4882699" cy="2308324"/>
          </a:xfrm>
          <a:prstGeom prst="rect">
            <a:avLst/>
          </a:prstGeom>
          <a:noFill/>
        </p:spPr>
        <p:txBody>
          <a:bodyPr wrap="square" rtlCol="0">
            <a:spAutoFit/>
          </a:bodyPr>
          <a:lstStyle/>
          <a:p>
            <a:r>
              <a:rPr lang="en-GB" dirty="0"/>
              <a:t>Health Protection Team (HPT):</a:t>
            </a:r>
          </a:p>
          <a:p>
            <a:r>
              <a:rPr lang="en-GB" b="1" dirty="0"/>
              <a:t>0300 303 8162</a:t>
            </a:r>
          </a:p>
          <a:p>
            <a:r>
              <a:rPr lang="en-GB" dirty="0">
                <a:hlinkClick r:id="rId7"/>
              </a:rPr>
              <a:t>swhpt@ukhsa.gov.uk</a:t>
            </a:r>
            <a:endParaRPr lang="en-GB" dirty="0"/>
          </a:p>
          <a:p>
            <a:endParaRPr lang="en-GB" dirty="0"/>
          </a:p>
          <a:p>
            <a:r>
              <a:rPr lang="en-US" sz="1800" b="1" dirty="0">
                <a:solidFill>
                  <a:srgbClr val="272525"/>
                </a:solidFill>
                <a:latin typeface="Eudoxus Sans" pitchFamily="34" charset="0"/>
                <a:ea typeface="Eudoxus Sans" pitchFamily="34" charset="-122"/>
                <a:cs typeface="Eudoxus Sans" pitchFamily="34" charset="-120"/>
              </a:rPr>
              <a:t>If HPT advises attendance to GP surgery for testing, follow guidance for 'In-Person Review' &gt;</a:t>
            </a:r>
            <a:endParaRPr lang="en-US" sz="1800" dirty="0"/>
          </a:p>
          <a:p>
            <a:endParaRPr lang="en-GB" dirty="0"/>
          </a:p>
          <a:p>
            <a:endParaRPr lang="en-GB" dirty="0"/>
          </a:p>
        </p:txBody>
      </p:sp>
      <p:sp>
        <p:nvSpPr>
          <p:cNvPr id="28" name="TextBox 27">
            <a:extLst>
              <a:ext uri="{FF2B5EF4-FFF2-40B4-BE49-F238E27FC236}">
                <a16:creationId xmlns:a16="http://schemas.microsoft.com/office/drawing/2014/main" id="{2D91B570-C70B-8D05-12C3-C62D73ABE777}"/>
              </a:ext>
            </a:extLst>
          </p:cNvPr>
          <p:cNvSpPr txBox="1"/>
          <p:nvPr/>
        </p:nvSpPr>
        <p:spPr>
          <a:xfrm>
            <a:off x="7604522" y="3088910"/>
            <a:ext cx="4432577" cy="4692951"/>
          </a:xfrm>
          <a:prstGeom prst="rect">
            <a:avLst/>
          </a:prstGeom>
          <a:noFill/>
        </p:spPr>
        <p:txBody>
          <a:bodyPr wrap="square" rtlCol="0">
            <a:spAutoFit/>
          </a:bodyPr>
          <a:lstStyle/>
          <a:p>
            <a:pPr marL="0" indent="0">
              <a:lnSpc>
                <a:spcPts val="2367"/>
              </a:lnSpc>
              <a:buNone/>
            </a:pPr>
            <a:r>
              <a:rPr lang="en-US" sz="1800" dirty="0">
                <a:solidFill>
                  <a:srgbClr val="272525"/>
                </a:solidFill>
                <a:latin typeface="Eudoxus Sans" pitchFamily="34" charset="0"/>
                <a:ea typeface="Eudoxus Sans" pitchFamily="34" charset="-122"/>
                <a:cs typeface="Eudoxus Sans" pitchFamily="34" charset="-120"/>
              </a:rPr>
              <a:t>For cases requiring a face-to-face appointment, ensure the use of an isolation room. If appropriate, patients should be seen at the end of the day or clinic session. </a:t>
            </a:r>
          </a:p>
          <a:p>
            <a:pPr marL="0" indent="0">
              <a:lnSpc>
                <a:spcPts val="2367"/>
              </a:lnSpc>
              <a:buNone/>
            </a:pPr>
            <a:endParaRPr lang="en-US" sz="1800" dirty="0">
              <a:solidFill>
                <a:srgbClr val="272525"/>
              </a:solidFill>
              <a:latin typeface="Eudoxus Sans" pitchFamily="34" charset="0"/>
              <a:ea typeface="Eudoxus Sans" pitchFamily="34" charset="-122"/>
              <a:cs typeface="Eudoxus Sans" pitchFamily="34" charset="-120"/>
            </a:endParaRPr>
          </a:p>
          <a:p>
            <a:pPr>
              <a:lnSpc>
                <a:spcPts val="2367"/>
              </a:lnSpc>
            </a:pPr>
            <a:r>
              <a:rPr lang="en-US" sz="1800" dirty="0">
                <a:solidFill>
                  <a:srgbClr val="272525"/>
                </a:solidFill>
                <a:latin typeface="Eudoxus Sans" pitchFamily="34" charset="0"/>
                <a:ea typeface="Eudoxus Sans" pitchFamily="34" charset="-122"/>
                <a:cs typeface="Eudoxus Sans" pitchFamily="34" charset="-120"/>
              </a:rPr>
              <a:t>If measles is suspected, take a sample using a viral swab (see below). </a:t>
            </a:r>
          </a:p>
          <a:p>
            <a:pPr>
              <a:lnSpc>
                <a:spcPts val="2367"/>
              </a:lnSpc>
            </a:pPr>
            <a:endParaRPr lang="en-US" sz="1800" dirty="0">
              <a:solidFill>
                <a:srgbClr val="272525"/>
              </a:solidFill>
              <a:latin typeface="Eudoxus Sans" pitchFamily="34" charset="0"/>
              <a:ea typeface="Eudoxus Sans" pitchFamily="34" charset="-122"/>
              <a:cs typeface="Eudoxus Sans" pitchFamily="34" charset="-120"/>
            </a:endParaRPr>
          </a:p>
          <a:p>
            <a:pPr>
              <a:lnSpc>
                <a:spcPts val="2367"/>
              </a:lnSpc>
            </a:pPr>
            <a:r>
              <a:rPr lang="en-US" sz="1800" dirty="0">
                <a:solidFill>
                  <a:srgbClr val="272525"/>
                </a:solidFill>
                <a:latin typeface="Eudoxus Sans" pitchFamily="34" charset="0"/>
                <a:ea typeface="Eudoxus Sans" pitchFamily="34" charset="-122"/>
                <a:cs typeface="Eudoxus Sans" pitchFamily="34" charset="-120"/>
              </a:rPr>
              <a:t>Transmission-based precautions, including the use of fit tested FFP3 masks, should be initiated.</a:t>
            </a:r>
            <a:endParaRPr lang="en-US" sz="1800" dirty="0"/>
          </a:p>
          <a:p>
            <a:pPr>
              <a:lnSpc>
                <a:spcPts val="2367"/>
              </a:lnSpc>
            </a:pPr>
            <a:endParaRPr lang="en-US" dirty="0">
              <a:solidFill>
                <a:srgbClr val="272525"/>
              </a:solidFill>
              <a:latin typeface="Eudoxus Sans" pitchFamily="34" charset="0"/>
              <a:ea typeface="Eudoxus Sans" pitchFamily="34" charset="-122"/>
            </a:endParaRPr>
          </a:p>
          <a:p>
            <a:pPr>
              <a:lnSpc>
                <a:spcPts val="2367"/>
              </a:lnSpc>
            </a:pPr>
            <a:endParaRPr lang="en-US" sz="1800" dirty="0"/>
          </a:p>
          <a:p>
            <a:pPr marL="0" indent="0">
              <a:lnSpc>
                <a:spcPts val="2367"/>
              </a:lnSpc>
              <a:buNone/>
            </a:pPr>
            <a:endParaRPr lang="en-US" dirty="0">
              <a:solidFill>
                <a:srgbClr val="272525"/>
              </a:solidFill>
              <a:latin typeface="Eudoxus Sans" pitchFamily="34" charset="0"/>
              <a:ea typeface="Eudoxus Sans" pitchFamily="34" charset="-122"/>
            </a:endParaRPr>
          </a:p>
          <a:p>
            <a:pPr marL="0" indent="0">
              <a:lnSpc>
                <a:spcPts val="2367"/>
              </a:lnSpc>
              <a:buNone/>
            </a:pPr>
            <a:endParaRPr lang="en-US" sz="1800" dirty="0"/>
          </a:p>
        </p:txBody>
      </p:sp>
      <p:sp>
        <p:nvSpPr>
          <p:cNvPr id="29" name="TextBox 28">
            <a:extLst>
              <a:ext uri="{FF2B5EF4-FFF2-40B4-BE49-F238E27FC236}">
                <a16:creationId xmlns:a16="http://schemas.microsoft.com/office/drawing/2014/main" id="{4A0F91DA-4B55-D47D-4FB7-5E721C84EDDA}"/>
              </a:ext>
            </a:extLst>
          </p:cNvPr>
          <p:cNvSpPr txBox="1"/>
          <p:nvPr/>
        </p:nvSpPr>
        <p:spPr>
          <a:xfrm>
            <a:off x="7599047" y="2798464"/>
            <a:ext cx="4432577" cy="369332"/>
          </a:xfrm>
          <a:prstGeom prst="rect">
            <a:avLst/>
          </a:prstGeom>
          <a:noFill/>
        </p:spPr>
        <p:txBody>
          <a:bodyPr wrap="square" rtlCol="0">
            <a:spAutoFit/>
          </a:bodyPr>
          <a:lstStyle/>
          <a:p>
            <a:pPr marL="0" indent="0">
              <a:lnSpc>
                <a:spcPts val="2311"/>
              </a:lnSpc>
              <a:buNone/>
            </a:pPr>
            <a:r>
              <a:rPr lang="en-US" sz="1800" b="1" dirty="0">
                <a:solidFill>
                  <a:srgbClr val="272525"/>
                </a:solidFill>
                <a:latin typeface="p22-mackinac-pro" pitchFamily="34" charset="0"/>
                <a:ea typeface="p22-mackinac-pro" pitchFamily="34" charset="-122"/>
                <a:cs typeface="p22-mackinac-pro" pitchFamily="34" charset="-120"/>
              </a:rPr>
              <a:t>If in-person review is required:</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2037993" y="746165"/>
            <a:ext cx="9773364" cy="694373"/>
          </a:xfrm>
          <a:prstGeom prst="rect">
            <a:avLst/>
          </a:prstGeom>
          <a:noFill/>
          <a:ln/>
        </p:spPr>
        <p:txBody>
          <a:bodyPr wrap="none" rtlCol="0" anchor="t"/>
          <a:lstStyle/>
          <a:p>
            <a:pPr marL="0" indent="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Sample Requirements and Handling</a:t>
            </a:r>
            <a:endParaRPr lang="en-US" sz="4374" dirty="0"/>
          </a:p>
        </p:txBody>
      </p:sp>
      <p:pic>
        <p:nvPicPr>
          <p:cNvPr id="9" name="Image 2" descr="preencoded.png"/>
          <p:cNvPicPr>
            <a:picLocks noChangeAspect="1"/>
          </p:cNvPicPr>
          <p:nvPr/>
        </p:nvPicPr>
        <p:blipFill>
          <a:blip r:embed="rId5"/>
          <a:stretch>
            <a:fillRect/>
          </a:stretch>
        </p:blipFill>
        <p:spPr>
          <a:xfrm>
            <a:off x="2037993" y="3197662"/>
            <a:ext cx="4456271" cy="1403509"/>
          </a:xfrm>
          <a:prstGeom prst="rect">
            <a:avLst/>
          </a:prstGeom>
        </p:spPr>
      </p:pic>
      <p:sp>
        <p:nvSpPr>
          <p:cNvPr id="5" name="TextBox 4">
            <a:extLst>
              <a:ext uri="{FF2B5EF4-FFF2-40B4-BE49-F238E27FC236}">
                <a16:creationId xmlns:a16="http://schemas.microsoft.com/office/drawing/2014/main" id="{C246F925-742A-815C-46D4-F693AD688BF6}"/>
              </a:ext>
            </a:extLst>
          </p:cNvPr>
          <p:cNvSpPr txBox="1"/>
          <p:nvPr/>
        </p:nvSpPr>
        <p:spPr>
          <a:xfrm>
            <a:off x="2037993" y="1625620"/>
            <a:ext cx="10444952" cy="1138773"/>
          </a:xfrm>
          <a:prstGeom prst="rect">
            <a:avLst/>
          </a:prstGeom>
          <a:noFill/>
        </p:spPr>
        <p:txBody>
          <a:bodyPr wrap="square" rtlCol="0">
            <a:spAutoFit/>
          </a:bodyPr>
          <a:lstStyle/>
          <a:p>
            <a:pPr algn="l"/>
            <a:r>
              <a:rPr lang="en-GB" sz="1800" b="0" i="0" u="none" strike="noStrike" baseline="0" dirty="0">
                <a:solidFill>
                  <a:srgbClr val="272525"/>
                </a:solidFill>
              </a:rPr>
              <a:t>For patients with suspected measles infection, a viral swab is required.</a:t>
            </a:r>
          </a:p>
          <a:p>
            <a:pPr algn="l"/>
            <a:endParaRPr lang="en-GB" sz="1800" b="0" i="0" u="none" strike="noStrike" baseline="0" dirty="0">
              <a:solidFill>
                <a:srgbClr val="272525"/>
              </a:solidFill>
            </a:endParaRPr>
          </a:p>
          <a:p>
            <a:pPr algn="l"/>
            <a:r>
              <a:rPr lang="en-GB" sz="1600" b="1" i="0" u="none" strike="noStrike" baseline="0" dirty="0">
                <a:solidFill>
                  <a:srgbClr val="272525"/>
                </a:solidFill>
              </a:rPr>
              <a:t>Note: any viral swab may be used for measles PCR testing, including a dry swab. A bacterial swab cannot be used as these contain PCR inhibitors</a:t>
            </a:r>
            <a:endParaRPr lang="en-GB" sz="1600" b="1" dirty="0"/>
          </a:p>
        </p:txBody>
      </p:sp>
      <p:sp>
        <p:nvSpPr>
          <p:cNvPr id="13" name="TextBox 12">
            <a:extLst>
              <a:ext uri="{FF2B5EF4-FFF2-40B4-BE49-F238E27FC236}">
                <a16:creationId xmlns:a16="http://schemas.microsoft.com/office/drawing/2014/main" id="{CB891362-A5C4-6709-9B88-7F694454EE99}"/>
              </a:ext>
            </a:extLst>
          </p:cNvPr>
          <p:cNvSpPr txBox="1"/>
          <p:nvPr/>
        </p:nvSpPr>
        <p:spPr>
          <a:xfrm>
            <a:off x="2037993" y="5250873"/>
            <a:ext cx="10444952" cy="2308324"/>
          </a:xfrm>
          <a:prstGeom prst="rect">
            <a:avLst/>
          </a:prstGeom>
          <a:noFill/>
        </p:spPr>
        <p:txBody>
          <a:bodyPr wrap="square" rtlCol="0">
            <a:spAutoFit/>
          </a:bodyPr>
          <a:lstStyle/>
          <a:p>
            <a:pPr algn="l"/>
            <a:r>
              <a:rPr lang="en-GB" sz="1800" b="0" i="0" u="none" strike="noStrike" baseline="0" dirty="0">
                <a:solidFill>
                  <a:srgbClr val="272525"/>
                </a:solidFill>
              </a:rPr>
              <a:t>Before using a swab, double-check the expiry date. Collect a viral swab from the throat or mouth,</a:t>
            </a:r>
          </a:p>
          <a:p>
            <a:pPr algn="l"/>
            <a:r>
              <a:rPr lang="en-GB" sz="1800" b="0" i="0" u="none" strike="noStrike" baseline="0" dirty="0">
                <a:solidFill>
                  <a:srgbClr val="272525"/>
                </a:solidFill>
              </a:rPr>
              <a:t>ensuring to gather the sample along the gum line and over the tongue.</a:t>
            </a:r>
          </a:p>
          <a:p>
            <a:pPr algn="l"/>
            <a:endParaRPr lang="en-GB" sz="1800" b="0" i="0" u="none" strike="noStrike" baseline="0" dirty="0">
              <a:solidFill>
                <a:srgbClr val="272525"/>
              </a:solidFill>
            </a:endParaRPr>
          </a:p>
          <a:p>
            <a:pPr algn="l"/>
            <a:r>
              <a:rPr lang="en-GB" sz="1800" b="0" i="0" u="none" strike="noStrike" baseline="0" dirty="0">
                <a:solidFill>
                  <a:srgbClr val="272525"/>
                </a:solidFill>
              </a:rPr>
              <a:t>Provide relevant clinical details, date of onset, exposure to other suspected cases, and vaccination</a:t>
            </a:r>
          </a:p>
          <a:p>
            <a:pPr algn="l"/>
            <a:r>
              <a:rPr lang="en-GB" sz="1800" b="0" i="0" u="none" strike="noStrike" baseline="0" dirty="0">
                <a:solidFill>
                  <a:srgbClr val="272525"/>
                </a:solidFill>
              </a:rPr>
              <a:t>history and date for accurate testing.</a:t>
            </a:r>
          </a:p>
          <a:p>
            <a:pPr algn="l"/>
            <a:endParaRPr lang="en-GB" sz="1800" b="0" i="0" u="none" strike="noStrike" baseline="0" dirty="0">
              <a:solidFill>
                <a:srgbClr val="272525"/>
              </a:solidFill>
            </a:endParaRPr>
          </a:p>
          <a:p>
            <a:pPr algn="l"/>
            <a:r>
              <a:rPr lang="en-GB" sz="1800" b="1" i="0" u="none" strike="noStrike" baseline="0" dirty="0">
                <a:solidFill>
                  <a:srgbClr val="272525"/>
                </a:solidFill>
              </a:rPr>
              <a:t>Oral fluid testing kits are not recommended for diagnostic purposes but may be used for surveillance</a:t>
            </a:r>
          </a:p>
          <a:p>
            <a:pPr algn="l"/>
            <a:r>
              <a:rPr lang="en-GB" sz="1800" b="1" i="0" u="none" strike="noStrike" baseline="0" dirty="0">
                <a:solidFill>
                  <a:srgbClr val="272525"/>
                </a:solidFill>
              </a:rPr>
              <a:t>or contact tracing as advised by HPT</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10" name="TextBox 9">
            <a:extLst>
              <a:ext uri="{FF2B5EF4-FFF2-40B4-BE49-F238E27FC236}">
                <a16:creationId xmlns:a16="http://schemas.microsoft.com/office/drawing/2014/main" id="{64D83925-92AE-42AB-0438-452CE759AE77}"/>
              </a:ext>
            </a:extLst>
          </p:cNvPr>
          <p:cNvSpPr txBox="1"/>
          <p:nvPr/>
        </p:nvSpPr>
        <p:spPr>
          <a:xfrm>
            <a:off x="812721" y="2895600"/>
            <a:ext cx="7638552" cy="3970318"/>
          </a:xfrm>
          <a:prstGeom prst="rect">
            <a:avLst/>
          </a:prstGeom>
          <a:noFill/>
        </p:spPr>
        <p:txBody>
          <a:bodyPr wrap="square" rtlCol="0">
            <a:spAutoFit/>
          </a:bodyPr>
          <a:lstStyle/>
          <a:p>
            <a:pPr algn="l"/>
            <a:r>
              <a:rPr lang="en-GB" sz="1800" b="0" i="0" u="none" strike="noStrike" baseline="0" dirty="0">
                <a:solidFill>
                  <a:srgbClr val="272525"/>
                </a:solidFill>
              </a:rPr>
              <a:t>Store samples at room temperature.</a:t>
            </a:r>
          </a:p>
          <a:p>
            <a:pPr algn="l"/>
            <a:endParaRPr lang="en-GB" sz="1800" b="0" i="0" u="none" strike="noStrike" baseline="0" dirty="0">
              <a:solidFill>
                <a:srgbClr val="272525"/>
              </a:solidFill>
            </a:endParaRPr>
          </a:p>
          <a:p>
            <a:pPr algn="l"/>
            <a:r>
              <a:rPr lang="en-GB" sz="1800" b="0" i="0" u="none" strike="noStrike" baseline="0" dirty="0">
                <a:solidFill>
                  <a:srgbClr val="272525"/>
                </a:solidFill>
              </a:rPr>
              <a:t>Transport depends on the severity and urgency of the case. Urgent testing is indicated for vulnerable individuals, such as infants, pregnant individuals, and the immunocompromised, who may require immunoglobulin therapy within a 72hr period.</a:t>
            </a:r>
          </a:p>
          <a:p>
            <a:pPr algn="l"/>
            <a:endParaRPr lang="en-GB" sz="1800" b="0" i="0" u="none" strike="noStrike" baseline="0" dirty="0">
              <a:solidFill>
                <a:srgbClr val="272525"/>
              </a:solidFill>
            </a:endParaRPr>
          </a:p>
          <a:p>
            <a:pPr algn="l"/>
            <a:r>
              <a:rPr lang="en-GB" sz="1800" b="0" i="0" u="none" strike="noStrike" baseline="0" dirty="0">
                <a:solidFill>
                  <a:srgbClr val="272525"/>
                </a:solidFill>
              </a:rPr>
              <a:t>Urgent samples may also be required to identify vulnerable contacts such as unvaccinated children, healthcare workers, and pregnant individuals who may need to be excluded for extended periods.</a:t>
            </a:r>
          </a:p>
          <a:p>
            <a:pPr algn="l"/>
            <a:endParaRPr lang="en-GB" sz="1800" b="0" i="0" u="none" strike="noStrike" baseline="0" dirty="0">
              <a:solidFill>
                <a:srgbClr val="272525"/>
              </a:solidFill>
            </a:endParaRPr>
          </a:p>
          <a:p>
            <a:pPr algn="l"/>
            <a:r>
              <a:rPr lang="en-GB" sz="1800" b="1" i="0" u="none" strike="noStrike" baseline="0" dirty="0">
                <a:solidFill>
                  <a:srgbClr val="272525"/>
                </a:solidFill>
              </a:rPr>
              <a:t>HPT will advise on the requirement for urgent testing and will organise a courier for such cases. All non-urgent samples can be transported as per normal to the local lab.</a:t>
            </a:r>
            <a:endParaRPr lang="en-GB" b="1" dirty="0"/>
          </a:p>
        </p:txBody>
      </p:sp>
      <p:sp>
        <p:nvSpPr>
          <p:cNvPr id="11" name="TextBox 10">
            <a:extLst>
              <a:ext uri="{FF2B5EF4-FFF2-40B4-BE49-F238E27FC236}">
                <a16:creationId xmlns:a16="http://schemas.microsoft.com/office/drawing/2014/main" id="{4839FBCD-ECC6-51DA-509C-528B23A29DB1}"/>
              </a:ext>
            </a:extLst>
          </p:cNvPr>
          <p:cNvSpPr txBox="1"/>
          <p:nvPr/>
        </p:nvSpPr>
        <p:spPr>
          <a:xfrm>
            <a:off x="812721" y="1025236"/>
            <a:ext cx="7638552" cy="1417183"/>
          </a:xfrm>
          <a:prstGeom prst="rect">
            <a:avLst/>
          </a:prstGeom>
          <a:noFill/>
        </p:spPr>
        <p:txBody>
          <a:bodyPr wrap="square" rtlCol="0">
            <a:spAutoFit/>
          </a:bodyPr>
          <a:lstStyle/>
          <a:p>
            <a:pPr marL="0" indent="0">
              <a:lnSpc>
                <a:spcPts val="5333"/>
              </a:lnSpc>
              <a:buNone/>
            </a:pPr>
            <a:r>
              <a:rPr lang="en-US" sz="4400" b="1" dirty="0">
                <a:solidFill>
                  <a:srgbClr val="000000"/>
                </a:solidFill>
                <a:latin typeface="Calibri" panose="020F0502020204030204" pitchFamily="34" charset="0"/>
                <a:ea typeface="p22-mackinac-pro" pitchFamily="34" charset="-122"/>
                <a:cs typeface="Calibri" panose="020F0502020204030204" pitchFamily="34" charset="0"/>
              </a:rPr>
              <a:t>Storage, Transport and Urgent Testing</a:t>
            </a:r>
            <a:endParaRPr lang="en-US" sz="4400"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1029"/>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31029"/>
          </a:xfrm>
          <a:prstGeom prst="rect">
            <a:avLst/>
          </a:prstGeom>
        </p:spPr>
      </p:pic>
      <p:sp>
        <p:nvSpPr>
          <p:cNvPr id="6" name="Text 2"/>
          <p:cNvSpPr/>
          <p:nvPr/>
        </p:nvSpPr>
        <p:spPr>
          <a:xfrm>
            <a:off x="1798677" y="505658"/>
            <a:ext cx="6469380" cy="574596"/>
          </a:xfrm>
          <a:prstGeom prst="rect">
            <a:avLst/>
          </a:prstGeom>
          <a:noFill/>
          <a:ln/>
        </p:spPr>
        <p:txBody>
          <a:bodyPr wrap="none" rtlCol="0" anchor="t"/>
          <a:lstStyle/>
          <a:p>
            <a:pPr marL="0" indent="0">
              <a:lnSpc>
                <a:spcPts val="4525"/>
              </a:lnSpc>
              <a:buNone/>
            </a:pPr>
            <a:r>
              <a:rPr lang="en-US" sz="3620" b="1" dirty="0">
                <a:solidFill>
                  <a:srgbClr val="000000"/>
                </a:solidFill>
                <a:latin typeface="p22-mackinac-pro" pitchFamily="34" charset="0"/>
                <a:ea typeface="p22-mackinac-pro" pitchFamily="34" charset="-122"/>
                <a:cs typeface="p22-mackinac-pro" pitchFamily="34" charset="-120"/>
              </a:rPr>
              <a:t>Risk Assessment of Contacts</a:t>
            </a:r>
            <a:endParaRPr lang="en-US" sz="3620" dirty="0"/>
          </a:p>
        </p:txBody>
      </p:sp>
      <p:sp>
        <p:nvSpPr>
          <p:cNvPr id="7" name="Shape 3"/>
          <p:cNvSpPr/>
          <p:nvPr/>
        </p:nvSpPr>
        <p:spPr>
          <a:xfrm>
            <a:off x="2056090" y="1356003"/>
            <a:ext cx="36671" cy="6369368"/>
          </a:xfrm>
          <a:prstGeom prst="roundRect">
            <a:avLst>
              <a:gd name="adj" fmla="val 225651"/>
            </a:avLst>
          </a:prstGeom>
          <a:solidFill>
            <a:srgbClr val="B2D4E5"/>
          </a:solidFill>
          <a:ln/>
        </p:spPr>
        <p:txBody>
          <a:bodyPr/>
          <a:lstStyle/>
          <a:p>
            <a:endParaRPr lang="en-GB"/>
          </a:p>
        </p:txBody>
      </p:sp>
      <p:sp>
        <p:nvSpPr>
          <p:cNvPr id="8" name="Shape 4"/>
          <p:cNvSpPr/>
          <p:nvPr/>
        </p:nvSpPr>
        <p:spPr>
          <a:xfrm>
            <a:off x="2281297" y="1688068"/>
            <a:ext cx="643533" cy="36671"/>
          </a:xfrm>
          <a:prstGeom prst="roundRect">
            <a:avLst>
              <a:gd name="adj" fmla="val 225651"/>
            </a:avLst>
          </a:prstGeom>
          <a:solidFill>
            <a:srgbClr val="B2D4E5"/>
          </a:solidFill>
          <a:ln/>
        </p:spPr>
        <p:txBody>
          <a:bodyPr/>
          <a:lstStyle/>
          <a:p>
            <a:endParaRPr lang="en-GB"/>
          </a:p>
        </p:txBody>
      </p:sp>
      <p:sp>
        <p:nvSpPr>
          <p:cNvPr id="9" name="Shape 5"/>
          <p:cNvSpPr/>
          <p:nvPr/>
        </p:nvSpPr>
        <p:spPr>
          <a:xfrm>
            <a:off x="1867555" y="1499592"/>
            <a:ext cx="413742" cy="413742"/>
          </a:xfrm>
          <a:prstGeom prst="roundRect">
            <a:avLst>
              <a:gd name="adj" fmla="val 20000"/>
            </a:avLst>
          </a:prstGeom>
          <a:solidFill>
            <a:srgbClr val="CCEEFF"/>
          </a:solidFill>
          <a:ln w="11430">
            <a:solidFill>
              <a:srgbClr val="B2D4E5"/>
            </a:solidFill>
            <a:prstDash val="solid"/>
          </a:ln>
        </p:spPr>
        <p:txBody>
          <a:bodyPr/>
          <a:lstStyle/>
          <a:p>
            <a:endParaRPr lang="en-GB"/>
          </a:p>
        </p:txBody>
      </p:sp>
      <p:sp>
        <p:nvSpPr>
          <p:cNvPr id="10" name="Text 6"/>
          <p:cNvSpPr/>
          <p:nvPr/>
        </p:nvSpPr>
        <p:spPr>
          <a:xfrm>
            <a:off x="2017216" y="1534001"/>
            <a:ext cx="114300" cy="344805"/>
          </a:xfrm>
          <a:prstGeom prst="rect">
            <a:avLst/>
          </a:prstGeom>
          <a:noFill/>
          <a:ln/>
        </p:spPr>
        <p:txBody>
          <a:bodyPr wrap="none" rtlCol="0" anchor="t"/>
          <a:lstStyle/>
          <a:p>
            <a:pPr marL="0" indent="0" algn="ctr">
              <a:lnSpc>
                <a:spcPts val="2715"/>
              </a:lnSpc>
              <a:buNone/>
            </a:pPr>
            <a:r>
              <a:rPr lang="en-US" sz="2172" b="1" dirty="0">
                <a:solidFill>
                  <a:srgbClr val="272525"/>
                </a:solidFill>
                <a:latin typeface="p22-mackinac-pro" pitchFamily="34" charset="0"/>
                <a:ea typeface="p22-mackinac-pro" pitchFamily="34" charset="-122"/>
                <a:cs typeface="p22-mackinac-pro" pitchFamily="34" charset="-120"/>
              </a:rPr>
              <a:t>1</a:t>
            </a:r>
            <a:endParaRPr lang="en-US" sz="2172" dirty="0"/>
          </a:p>
        </p:txBody>
      </p:sp>
      <p:sp>
        <p:nvSpPr>
          <p:cNvPr id="11" name="Text 7"/>
          <p:cNvSpPr/>
          <p:nvPr/>
        </p:nvSpPr>
        <p:spPr>
          <a:xfrm>
            <a:off x="3085743" y="1539835"/>
            <a:ext cx="2720340" cy="287298"/>
          </a:xfrm>
          <a:prstGeom prst="rect">
            <a:avLst/>
          </a:prstGeom>
          <a:noFill/>
          <a:ln/>
        </p:spPr>
        <p:txBody>
          <a:bodyPr wrap="none" rtlCol="0" anchor="t"/>
          <a:lstStyle/>
          <a:p>
            <a:pPr marL="0" indent="0" algn="l">
              <a:lnSpc>
                <a:spcPts val="2262"/>
              </a:lnSpc>
              <a:buNone/>
            </a:pPr>
            <a:r>
              <a:rPr lang="en-US" sz="1810" b="1" dirty="0">
                <a:solidFill>
                  <a:srgbClr val="272525"/>
                </a:solidFill>
                <a:latin typeface="p22-mackinac-pro" pitchFamily="34" charset="0"/>
                <a:ea typeface="p22-mackinac-pro" pitchFamily="34" charset="-122"/>
                <a:cs typeface="p22-mackinac-pro" pitchFamily="34" charset="-120"/>
              </a:rPr>
              <a:t>Waiting Room Exposure</a:t>
            </a:r>
            <a:endParaRPr lang="en-US" sz="1810" dirty="0"/>
          </a:p>
        </p:txBody>
      </p:sp>
      <p:sp>
        <p:nvSpPr>
          <p:cNvPr id="13" name="Shape 9"/>
          <p:cNvSpPr/>
          <p:nvPr/>
        </p:nvSpPr>
        <p:spPr>
          <a:xfrm>
            <a:off x="2281297" y="3225284"/>
            <a:ext cx="643533" cy="36671"/>
          </a:xfrm>
          <a:prstGeom prst="roundRect">
            <a:avLst>
              <a:gd name="adj" fmla="val 225651"/>
            </a:avLst>
          </a:prstGeom>
          <a:solidFill>
            <a:srgbClr val="B2D4E5"/>
          </a:solidFill>
          <a:ln/>
        </p:spPr>
        <p:txBody>
          <a:bodyPr/>
          <a:lstStyle/>
          <a:p>
            <a:endParaRPr lang="en-GB"/>
          </a:p>
        </p:txBody>
      </p:sp>
      <p:sp>
        <p:nvSpPr>
          <p:cNvPr id="14" name="Shape 10"/>
          <p:cNvSpPr/>
          <p:nvPr/>
        </p:nvSpPr>
        <p:spPr>
          <a:xfrm>
            <a:off x="1867555" y="3036808"/>
            <a:ext cx="413742" cy="413742"/>
          </a:xfrm>
          <a:prstGeom prst="roundRect">
            <a:avLst>
              <a:gd name="adj" fmla="val 20000"/>
            </a:avLst>
          </a:prstGeom>
          <a:solidFill>
            <a:srgbClr val="CCEEFF"/>
          </a:solidFill>
          <a:ln w="11430">
            <a:solidFill>
              <a:srgbClr val="B2D4E5"/>
            </a:solidFill>
            <a:prstDash val="solid"/>
          </a:ln>
        </p:spPr>
        <p:txBody>
          <a:bodyPr/>
          <a:lstStyle/>
          <a:p>
            <a:endParaRPr lang="en-GB"/>
          </a:p>
        </p:txBody>
      </p:sp>
      <p:sp>
        <p:nvSpPr>
          <p:cNvPr id="15" name="Text 11"/>
          <p:cNvSpPr/>
          <p:nvPr/>
        </p:nvSpPr>
        <p:spPr>
          <a:xfrm>
            <a:off x="1994356" y="3071217"/>
            <a:ext cx="160020" cy="344805"/>
          </a:xfrm>
          <a:prstGeom prst="rect">
            <a:avLst/>
          </a:prstGeom>
          <a:noFill/>
          <a:ln/>
        </p:spPr>
        <p:txBody>
          <a:bodyPr wrap="none" rtlCol="0" anchor="t"/>
          <a:lstStyle/>
          <a:p>
            <a:pPr marL="0" indent="0" algn="ctr">
              <a:lnSpc>
                <a:spcPts val="2715"/>
              </a:lnSpc>
              <a:buNone/>
            </a:pPr>
            <a:r>
              <a:rPr lang="en-US" sz="2172" b="1" dirty="0">
                <a:solidFill>
                  <a:srgbClr val="272525"/>
                </a:solidFill>
                <a:latin typeface="p22-mackinac-pro" pitchFamily="34" charset="0"/>
                <a:ea typeface="p22-mackinac-pro" pitchFamily="34" charset="-122"/>
                <a:cs typeface="p22-mackinac-pro" pitchFamily="34" charset="-120"/>
              </a:rPr>
              <a:t>2</a:t>
            </a:r>
            <a:endParaRPr lang="en-US" sz="2172" dirty="0"/>
          </a:p>
        </p:txBody>
      </p:sp>
      <p:sp>
        <p:nvSpPr>
          <p:cNvPr id="16" name="Text 12"/>
          <p:cNvSpPr/>
          <p:nvPr/>
        </p:nvSpPr>
        <p:spPr>
          <a:xfrm>
            <a:off x="3085743" y="3077051"/>
            <a:ext cx="2087880" cy="287298"/>
          </a:xfrm>
          <a:prstGeom prst="rect">
            <a:avLst/>
          </a:prstGeom>
          <a:noFill/>
          <a:ln/>
        </p:spPr>
        <p:txBody>
          <a:bodyPr wrap="none" rtlCol="0" anchor="t"/>
          <a:lstStyle/>
          <a:p>
            <a:pPr marL="0" indent="0" algn="l">
              <a:lnSpc>
                <a:spcPts val="2262"/>
              </a:lnSpc>
              <a:buNone/>
            </a:pPr>
            <a:r>
              <a:rPr lang="en-US" sz="1810" b="1" dirty="0">
                <a:solidFill>
                  <a:srgbClr val="272525"/>
                </a:solidFill>
                <a:latin typeface="p22-mackinac-pro" pitchFamily="34" charset="0"/>
                <a:ea typeface="p22-mackinac-pro" pitchFamily="34" charset="-122"/>
                <a:cs typeface="p22-mackinac-pro" pitchFamily="34" charset="-120"/>
              </a:rPr>
              <a:t>Vulnerable Groups</a:t>
            </a:r>
            <a:endParaRPr lang="en-US" sz="1810" dirty="0"/>
          </a:p>
        </p:txBody>
      </p:sp>
      <p:sp>
        <p:nvSpPr>
          <p:cNvPr id="18" name="Shape 14"/>
          <p:cNvSpPr/>
          <p:nvPr/>
        </p:nvSpPr>
        <p:spPr>
          <a:xfrm>
            <a:off x="2281297" y="4762500"/>
            <a:ext cx="643533" cy="36671"/>
          </a:xfrm>
          <a:prstGeom prst="roundRect">
            <a:avLst>
              <a:gd name="adj" fmla="val 225651"/>
            </a:avLst>
          </a:prstGeom>
          <a:solidFill>
            <a:srgbClr val="B2D4E5"/>
          </a:solidFill>
          <a:ln/>
        </p:spPr>
        <p:txBody>
          <a:bodyPr/>
          <a:lstStyle/>
          <a:p>
            <a:endParaRPr lang="en-GB"/>
          </a:p>
        </p:txBody>
      </p:sp>
      <p:sp>
        <p:nvSpPr>
          <p:cNvPr id="19" name="Shape 15"/>
          <p:cNvSpPr/>
          <p:nvPr/>
        </p:nvSpPr>
        <p:spPr>
          <a:xfrm>
            <a:off x="1867555" y="4574024"/>
            <a:ext cx="413742" cy="413742"/>
          </a:xfrm>
          <a:prstGeom prst="roundRect">
            <a:avLst>
              <a:gd name="adj" fmla="val 20000"/>
            </a:avLst>
          </a:prstGeom>
          <a:solidFill>
            <a:srgbClr val="CCEEFF"/>
          </a:solidFill>
          <a:ln w="11430">
            <a:solidFill>
              <a:srgbClr val="B2D4E5"/>
            </a:solidFill>
            <a:prstDash val="solid"/>
          </a:ln>
        </p:spPr>
        <p:txBody>
          <a:bodyPr/>
          <a:lstStyle/>
          <a:p>
            <a:endParaRPr lang="en-GB"/>
          </a:p>
        </p:txBody>
      </p:sp>
      <p:sp>
        <p:nvSpPr>
          <p:cNvPr id="20" name="Text 16"/>
          <p:cNvSpPr/>
          <p:nvPr/>
        </p:nvSpPr>
        <p:spPr>
          <a:xfrm>
            <a:off x="1990546" y="4608433"/>
            <a:ext cx="167640" cy="344805"/>
          </a:xfrm>
          <a:prstGeom prst="rect">
            <a:avLst/>
          </a:prstGeom>
          <a:noFill/>
          <a:ln/>
        </p:spPr>
        <p:txBody>
          <a:bodyPr wrap="none" rtlCol="0" anchor="t"/>
          <a:lstStyle/>
          <a:p>
            <a:pPr marL="0" indent="0" algn="ctr">
              <a:lnSpc>
                <a:spcPts val="2715"/>
              </a:lnSpc>
              <a:buNone/>
            </a:pPr>
            <a:r>
              <a:rPr lang="en-US" sz="2172" b="1" dirty="0">
                <a:solidFill>
                  <a:srgbClr val="272525"/>
                </a:solidFill>
                <a:latin typeface="p22-mackinac-pro" pitchFamily="34" charset="0"/>
                <a:ea typeface="p22-mackinac-pro" pitchFamily="34" charset="-122"/>
                <a:cs typeface="p22-mackinac-pro" pitchFamily="34" charset="-120"/>
              </a:rPr>
              <a:t>3</a:t>
            </a:r>
            <a:endParaRPr lang="en-US" sz="2172" dirty="0"/>
          </a:p>
        </p:txBody>
      </p:sp>
      <p:sp>
        <p:nvSpPr>
          <p:cNvPr id="21" name="Text 17"/>
          <p:cNvSpPr/>
          <p:nvPr/>
        </p:nvSpPr>
        <p:spPr>
          <a:xfrm>
            <a:off x="3085743" y="4614267"/>
            <a:ext cx="3299460" cy="287298"/>
          </a:xfrm>
          <a:prstGeom prst="rect">
            <a:avLst/>
          </a:prstGeom>
          <a:noFill/>
          <a:ln/>
        </p:spPr>
        <p:txBody>
          <a:bodyPr wrap="none" rtlCol="0" anchor="t"/>
          <a:lstStyle/>
          <a:p>
            <a:pPr marL="0" indent="0" algn="l">
              <a:lnSpc>
                <a:spcPts val="2262"/>
              </a:lnSpc>
              <a:buNone/>
            </a:pPr>
            <a:r>
              <a:rPr lang="en-US" sz="1810" b="1" dirty="0">
                <a:solidFill>
                  <a:srgbClr val="272525"/>
                </a:solidFill>
                <a:latin typeface="p22-mackinac-pro" pitchFamily="34" charset="0"/>
                <a:ea typeface="p22-mackinac-pro" pitchFamily="34" charset="-122"/>
                <a:cs typeface="p22-mackinac-pro" pitchFamily="34" charset="-120"/>
              </a:rPr>
              <a:t>Healthcare Worker Exclusion</a:t>
            </a:r>
            <a:endParaRPr lang="en-US" sz="1810" dirty="0"/>
          </a:p>
        </p:txBody>
      </p:sp>
      <p:sp>
        <p:nvSpPr>
          <p:cNvPr id="23" name="Shape 19"/>
          <p:cNvSpPr/>
          <p:nvPr/>
        </p:nvSpPr>
        <p:spPr>
          <a:xfrm>
            <a:off x="2281297" y="6005632"/>
            <a:ext cx="643533" cy="36671"/>
          </a:xfrm>
          <a:prstGeom prst="roundRect">
            <a:avLst>
              <a:gd name="adj" fmla="val 225651"/>
            </a:avLst>
          </a:prstGeom>
          <a:solidFill>
            <a:srgbClr val="B2D4E5"/>
          </a:solidFill>
          <a:ln/>
        </p:spPr>
        <p:txBody>
          <a:bodyPr/>
          <a:lstStyle/>
          <a:p>
            <a:endParaRPr lang="en-GB"/>
          </a:p>
        </p:txBody>
      </p:sp>
      <p:sp>
        <p:nvSpPr>
          <p:cNvPr id="24" name="Shape 20"/>
          <p:cNvSpPr/>
          <p:nvPr/>
        </p:nvSpPr>
        <p:spPr>
          <a:xfrm>
            <a:off x="1867555" y="5817156"/>
            <a:ext cx="413742" cy="413742"/>
          </a:xfrm>
          <a:prstGeom prst="roundRect">
            <a:avLst>
              <a:gd name="adj" fmla="val 20000"/>
            </a:avLst>
          </a:prstGeom>
          <a:solidFill>
            <a:srgbClr val="CCEEFF"/>
          </a:solidFill>
          <a:ln w="11430">
            <a:solidFill>
              <a:srgbClr val="B2D4E5"/>
            </a:solidFill>
            <a:prstDash val="solid"/>
          </a:ln>
        </p:spPr>
        <p:txBody>
          <a:bodyPr/>
          <a:lstStyle/>
          <a:p>
            <a:endParaRPr lang="en-GB"/>
          </a:p>
        </p:txBody>
      </p:sp>
      <p:sp>
        <p:nvSpPr>
          <p:cNvPr id="25" name="Text 21"/>
          <p:cNvSpPr/>
          <p:nvPr/>
        </p:nvSpPr>
        <p:spPr>
          <a:xfrm>
            <a:off x="1986736" y="5851565"/>
            <a:ext cx="175260" cy="344805"/>
          </a:xfrm>
          <a:prstGeom prst="rect">
            <a:avLst/>
          </a:prstGeom>
          <a:noFill/>
          <a:ln/>
        </p:spPr>
        <p:txBody>
          <a:bodyPr wrap="none" rtlCol="0" anchor="t"/>
          <a:lstStyle/>
          <a:p>
            <a:pPr marL="0" indent="0" algn="ctr">
              <a:lnSpc>
                <a:spcPts val="2715"/>
              </a:lnSpc>
              <a:buNone/>
            </a:pPr>
            <a:r>
              <a:rPr lang="en-US" sz="2172" b="1" dirty="0">
                <a:solidFill>
                  <a:srgbClr val="272525"/>
                </a:solidFill>
                <a:latin typeface="p22-mackinac-pro" pitchFamily="34" charset="0"/>
                <a:ea typeface="p22-mackinac-pro" pitchFamily="34" charset="-122"/>
                <a:cs typeface="p22-mackinac-pro" pitchFamily="34" charset="-120"/>
              </a:rPr>
              <a:t>4</a:t>
            </a:r>
            <a:endParaRPr lang="en-US" sz="2172" dirty="0"/>
          </a:p>
        </p:txBody>
      </p:sp>
      <p:sp>
        <p:nvSpPr>
          <p:cNvPr id="26" name="Text 22"/>
          <p:cNvSpPr/>
          <p:nvPr/>
        </p:nvSpPr>
        <p:spPr>
          <a:xfrm>
            <a:off x="3085743" y="5857399"/>
            <a:ext cx="1838801" cy="287298"/>
          </a:xfrm>
          <a:prstGeom prst="rect">
            <a:avLst/>
          </a:prstGeom>
          <a:noFill/>
          <a:ln/>
        </p:spPr>
        <p:txBody>
          <a:bodyPr wrap="none" rtlCol="0" anchor="t"/>
          <a:lstStyle/>
          <a:p>
            <a:pPr marL="0" indent="0" algn="l">
              <a:lnSpc>
                <a:spcPts val="2262"/>
              </a:lnSpc>
              <a:buNone/>
            </a:pPr>
            <a:r>
              <a:rPr lang="en-US" sz="1810" b="1" dirty="0">
                <a:solidFill>
                  <a:srgbClr val="272525"/>
                </a:solidFill>
                <a:latin typeface="p22-mackinac-pro" pitchFamily="34" charset="0"/>
                <a:ea typeface="p22-mackinac-pro" pitchFamily="34" charset="-122"/>
                <a:cs typeface="p22-mackinac-pro" pitchFamily="34" charset="-120"/>
              </a:rPr>
              <a:t>HNIG/IVIG</a:t>
            </a:r>
            <a:endParaRPr lang="en-US" sz="1810" dirty="0"/>
          </a:p>
        </p:txBody>
      </p:sp>
      <p:sp>
        <p:nvSpPr>
          <p:cNvPr id="5" name="TextBox 4">
            <a:extLst>
              <a:ext uri="{FF2B5EF4-FFF2-40B4-BE49-F238E27FC236}">
                <a16:creationId xmlns:a16="http://schemas.microsoft.com/office/drawing/2014/main" id="{1619BC2E-3513-4EBF-E1F2-614FF0E02F3D}"/>
              </a:ext>
            </a:extLst>
          </p:cNvPr>
          <p:cNvSpPr txBox="1"/>
          <p:nvPr/>
        </p:nvSpPr>
        <p:spPr>
          <a:xfrm>
            <a:off x="3085743" y="1988424"/>
            <a:ext cx="9626299" cy="646331"/>
          </a:xfrm>
          <a:prstGeom prst="rect">
            <a:avLst/>
          </a:prstGeom>
          <a:noFill/>
        </p:spPr>
        <p:txBody>
          <a:bodyPr wrap="square" rtlCol="0">
            <a:spAutoFit/>
          </a:bodyPr>
          <a:lstStyle/>
          <a:p>
            <a:r>
              <a:rPr lang="en-GB" dirty="0"/>
              <a:t>If the patient was not isolated and exposed other patients, the HPT staff will assist with risk assessment and advise on actions</a:t>
            </a:r>
          </a:p>
        </p:txBody>
      </p:sp>
      <p:sp>
        <p:nvSpPr>
          <p:cNvPr id="29" name="TextBox 28">
            <a:extLst>
              <a:ext uri="{FF2B5EF4-FFF2-40B4-BE49-F238E27FC236}">
                <a16:creationId xmlns:a16="http://schemas.microsoft.com/office/drawing/2014/main" id="{3F0496EC-2098-AE74-E8F6-9BE7805D4020}"/>
              </a:ext>
            </a:extLst>
          </p:cNvPr>
          <p:cNvSpPr txBox="1"/>
          <p:nvPr/>
        </p:nvSpPr>
        <p:spPr>
          <a:xfrm>
            <a:off x="3085743" y="3526706"/>
            <a:ext cx="9516666" cy="646331"/>
          </a:xfrm>
          <a:prstGeom prst="rect">
            <a:avLst/>
          </a:prstGeom>
          <a:noFill/>
        </p:spPr>
        <p:txBody>
          <a:bodyPr wrap="square" rtlCol="0">
            <a:spAutoFit/>
          </a:bodyPr>
          <a:lstStyle/>
          <a:p>
            <a:r>
              <a:rPr lang="en-GB" dirty="0"/>
              <a:t>The most vulnerable groups who may require immunoglobulin are infants, pregnant women, and immunosuppressed individuals</a:t>
            </a:r>
          </a:p>
        </p:txBody>
      </p:sp>
      <p:sp>
        <p:nvSpPr>
          <p:cNvPr id="30" name="TextBox 29">
            <a:extLst>
              <a:ext uri="{FF2B5EF4-FFF2-40B4-BE49-F238E27FC236}">
                <a16:creationId xmlns:a16="http://schemas.microsoft.com/office/drawing/2014/main" id="{07EEA4DC-D63C-1E33-3FF1-97235B60D084}"/>
              </a:ext>
            </a:extLst>
          </p:cNvPr>
          <p:cNvSpPr txBox="1"/>
          <p:nvPr/>
        </p:nvSpPr>
        <p:spPr>
          <a:xfrm>
            <a:off x="3085743" y="5011816"/>
            <a:ext cx="9646396" cy="646331"/>
          </a:xfrm>
          <a:prstGeom prst="rect">
            <a:avLst/>
          </a:prstGeom>
          <a:noFill/>
        </p:spPr>
        <p:txBody>
          <a:bodyPr wrap="square" rtlCol="0">
            <a:spAutoFit/>
          </a:bodyPr>
          <a:lstStyle/>
          <a:p>
            <a:r>
              <a:rPr lang="en-GB" dirty="0"/>
              <a:t>Health care workers who are not immune will require exclusion from work from days 5 to 21 post exposure</a:t>
            </a:r>
          </a:p>
        </p:txBody>
      </p:sp>
      <p:sp>
        <p:nvSpPr>
          <p:cNvPr id="31" name="TextBox 30">
            <a:extLst>
              <a:ext uri="{FF2B5EF4-FFF2-40B4-BE49-F238E27FC236}">
                <a16:creationId xmlns:a16="http://schemas.microsoft.com/office/drawing/2014/main" id="{D95EE80D-048E-1692-CF12-C713C2FDBBEA}"/>
              </a:ext>
            </a:extLst>
          </p:cNvPr>
          <p:cNvSpPr txBox="1"/>
          <p:nvPr/>
        </p:nvSpPr>
        <p:spPr>
          <a:xfrm>
            <a:off x="3085743" y="6338482"/>
            <a:ext cx="9847385" cy="646331"/>
          </a:xfrm>
          <a:prstGeom prst="rect">
            <a:avLst/>
          </a:prstGeom>
          <a:noFill/>
        </p:spPr>
        <p:txBody>
          <a:bodyPr wrap="square" rtlCol="0">
            <a:spAutoFit/>
          </a:bodyPr>
          <a:lstStyle/>
          <a:p>
            <a:r>
              <a:rPr lang="en-GB"/>
              <a:t>If indicated, immunoglobulin should be given as soon as possible, ideally within 72 hours and up to 6 days after exposure</a:t>
            </a:r>
          </a:p>
        </p:txBody>
      </p:sp>
      <p:sp>
        <p:nvSpPr>
          <p:cNvPr id="32" name="TextBox 31">
            <a:extLst>
              <a:ext uri="{FF2B5EF4-FFF2-40B4-BE49-F238E27FC236}">
                <a16:creationId xmlns:a16="http://schemas.microsoft.com/office/drawing/2014/main" id="{8459FFEB-9702-FBC9-947D-BFBBF8D3172A}"/>
              </a:ext>
            </a:extLst>
          </p:cNvPr>
          <p:cNvSpPr txBox="1"/>
          <p:nvPr/>
        </p:nvSpPr>
        <p:spPr>
          <a:xfrm>
            <a:off x="3085743" y="7285055"/>
            <a:ext cx="9767897" cy="646331"/>
          </a:xfrm>
          <a:prstGeom prst="rect">
            <a:avLst/>
          </a:prstGeom>
          <a:noFill/>
        </p:spPr>
        <p:txBody>
          <a:bodyPr wrap="square" rtlCol="0">
            <a:spAutoFit/>
          </a:bodyPr>
          <a:lstStyle/>
          <a:p>
            <a:r>
              <a:rPr lang="en-GB"/>
              <a:t>For further information see: Measles Post-exposure Prophylaxis guidance: </a:t>
            </a:r>
            <a:r>
              <a:rPr lang="en-GB">
                <a:hlinkClick r:id="rId5"/>
              </a:rPr>
              <a:t>https://www.gov.uk/government/publications/measles-post-exposure-prophylaxis</a:t>
            </a: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812840" y="1067157"/>
            <a:ext cx="875538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Infection Prevention and Control</a:t>
            </a:r>
            <a:endParaRPr lang="en-US" sz="4267" dirty="0"/>
          </a:p>
        </p:txBody>
      </p:sp>
      <p:sp>
        <p:nvSpPr>
          <p:cNvPr id="7" name="Shape 3"/>
          <p:cNvSpPr/>
          <p:nvPr/>
        </p:nvSpPr>
        <p:spPr>
          <a:xfrm>
            <a:off x="812840" y="2238732"/>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8" name="Text 4"/>
          <p:cNvSpPr/>
          <p:nvPr/>
        </p:nvSpPr>
        <p:spPr>
          <a:xfrm>
            <a:off x="991910" y="2279333"/>
            <a:ext cx="12954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1</a:t>
            </a:r>
            <a:endParaRPr lang="en-US" sz="2560" dirty="0"/>
          </a:p>
        </p:txBody>
      </p:sp>
      <p:sp>
        <p:nvSpPr>
          <p:cNvPr id="9" name="Text 5"/>
          <p:cNvSpPr/>
          <p:nvPr/>
        </p:nvSpPr>
        <p:spPr>
          <a:xfrm>
            <a:off x="1517213" y="2313265"/>
            <a:ext cx="3486031" cy="1016198"/>
          </a:xfrm>
          <a:prstGeom prst="rect">
            <a:avLst/>
          </a:prstGeom>
          <a:noFill/>
          <a:ln/>
        </p:spPr>
        <p:txBody>
          <a:bodyPr wrap="squar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Standard Infection Control Precautions (SICPs)</a:t>
            </a:r>
            <a:endParaRPr lang="en-US" sz="2133" dirty="0"/>
          </a:p>
        </p:txBody>
      </p:sp>
      <p:sp>
        <p:nvSpPr>
          <p:cNvPr id="11" name="Shape 7"/>
          <p:cNvSpPr/>
          <p:nvPr/>
        </p:nvSpPr>
        <p:spPr>
          <a:xfrm>
            <a:off x="5219938" y="2238732"/>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12" name="Text 8"/>
          <p:cNvSpPr/>
          <p:nvPr/>
        </p:nvSpPr>
        <p:spPr>
          <a:xfrm>
            <a:off x="5368528" y="2279333"/>
            <a:ext cx="19050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2</a:t>
            </a:r>
            <a:endParaRPr lang="en-US" sz="2560" dirty="0"/>
          </a:p>
        </p:txBody>
      </p:sp>
      <p:sp>
        <p:nvSpPr>
          <p:cNvPr id="13" name="Text 9"/>
          <p:cNvSpPr/>
          <p:nvPr/>
        </p:nvSpPr>
        <p:spPr>
          <a:xfrm>
            <a:off x="5924312" y="2313265"/>
            <a:ext cx="3486031" cy="677466"/>
          </a:xfrm>
          <a:prstGeom prst="rect">
            <a:avLst/>
          </a:prstGeom>
          <a:noFill/>
          <a:ln/>
        </p:spPr>
        <p:txBody>
          <a:bodyPr wrap="squar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Transmission Based Precautions (TBPs)</a:t>
            </a:r>
            <a:endParaRPr lang="en-US" sz="2133" dirty="0"/>
          </a:p>
        </p:txBody>
      </p:sp>
      <p:sp>
        <p:nvSpPr>
          <p:cNvPr id="15" name="Shape 11"/>
          <p:cNvSpPr/>
          <p:nvPr/>
        </p:nvSpPr>
        <p:spPr>
          <a:xfrm>
            <a:off x="9627037" y="2238732"/>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16" name="Text 12"/>
          <p:cNvSpPr/>
          <p:nvPr/>
        </p:nvSpPr>
        <p:spPr>
          <a:xfrm>
            <a:off x="9771817" y="2279333"/>
            <a:ext cx="19812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3</a:t>
            </a:r>
            <a:endParaRPr lang="en-US" sz="2560" dirty="0"/>
          </a:p>
        </p:txBody>
      </p:sp>
      <p:sp>
        <p:nvSpPr>
          <p:cNvPr id="17" name="Text 13"/>
          <p:cNvSpPr/>
          <p:nvPr/>
        </p:nvSpPr>
        <p:spPr>
          <a:xfrm>
            <a:off x="10331410" y="2313265"/>
            <a:ext cx="3486031" cy="1354931"/>
          </a:xfrm>
          <a:prstGeom prst="rect">
            <a:avLst/>
          </a:prstGeom>
          <a:noFill/>
          <a:ln/>
        </p:spPr>
        <p:txBody>
          <a:bodyPr wrap="squar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Following suspected/confirmed patient vacation of the care area</a:t>
            </a:r>
            <a:endParaRPr lang="en-US" sz="2133" dirty="0"/>
          </a:p>
        </p:txBody>
      </p:sp>
      <p:sp>
        <p:nvSpPr>
          <p:cNvPr id="19" name="Text 15"/>
          <p:cNvSpPr/>
          <p:nvPr/>
        </p:nvSpPr>
        <p:spPr>
          <a:xfrm>
            <a:off x="812840" y="6815733"/>
            <a:ext cx="13004721" cy="346710"/>
          </a:xfrm>
          <a:prstGeom prst="rect">
            <a:avLst/>
          </a:prstGeom>
          <a:noFill/>
          <a:ln/>
        </p:spPr>
        <p:txBody>
          <a:bodyPr wrap="none" rtlCol="0" anchor="t"/>
          <a:lstStyle/>
          <a:p>
            <a:pPr marL="0" indent="0">
              <a:lnSpc>
                <a:spcPts val="2731"/>
              </a:lnSpc>
              <a:buNone/>
            </a:pPr>
            <a:endParaRPr lang="en-US" sz="1707" dirty="0"/>
          </a:p>
        </p:txBody>
      </p:sp>
      <p:sp>
        <p:nvSpPr>
          <p:cNvPr id="5" name="TextBox 4">
            <a:extLst>
              <a:ext uri="{FF2B5EF4-FFF2-40B4-BE49-F238E27FC236}">
                <a16:creationId xmlns:a16="http://schemas.microsoft.com/office/drawing/2014/main" id="{444D72A1-62FE-924E-3535-3D1D402B5384}"/>
              </a:ext>
            </a:extLst>
          </p:cNvPr>
          <p:cNvSpPr txBox="1"/>
          <p:nvPr/>
        </p:nvSpPr>
        <p:spPr>
          <a:xfrm>
            <a:off x="1517213" y="3329463"/>
            <a:ext cx="3415604" cy="2031325"/>
          </a:xfrm>
          <a:prstGeom prst="rect">
            <a:avLst/>
          </a:prstGeom>
          <a:noFill/>
        </p:spPr>
        <p:txBody>
          <a:bodyPr wrap="square" rtlCol="0">
            <a:spAutoFit/>
          </a:bodyPr>
          <a:lstStyle/>
          <a:p>
            <a:r>
              <a:rPr lang="en-GB" dirty="0"/>
              <a:t>SICPs must be used by all healthcare workers at all times and in all settings. Comprehensive guidance and advice, including PPE, is available in the </a:t>
            </a:r>
            <a:r>
              <a:rPr lang="en-GB" dirty="0">
                <a:hlinkClick r:id="rId5"/>
              </a:rPr>
              <a:t>National Infection Prevention &amp; Control Manual (NIPCM)</a:t>
            </a:r>
            <a:endParaRPr lang="en-GB" dirty="0"/>
          </a:p>
        </p:txBody>
      </p:sp>
      <p:sp>
        <p:nvSpPr>
          <p:cNvPr id="20" name="TextBox 19">
            <a:extLst>
              <a:ext uri="{FF2B5EF4-FFF2-40B4-BE49-F238E27FC236}">
                <a16:creationId xmlns:a16="http://schemas.microsoft.com/office/drawing/2014/main" id="{AACBF13E-11A3-F942-19D3-D8228FC2E2F0}"/>
              </a:ext>
            </a:extLst>
          </p:cNvPr>
          <p:cNvSpPr txBox="1"/>
          <p:nvPr/>
        </p:nvSpPr>
        <p:spPr>
          <a:xfrm>
            <a:off x="5948536" y="3202789"/>
            <a:ext cx="3549257" cy="2308324"/>
          </a:xfrm>
          <a:prstGeom prst="rect">
            <a:avLst/>
          </a:prstGeom>
          <a:noFill/>
        </p:spPr>
        <p:txBody>
          <a:bodyPr wrap="square" rtlCol="0">
            <a:spAutoFit/>
          </a:bodyPr>
          <a:lstStyle/>
          <a:p>
            <a:r>
              <a:rPr lang="en-GB" dirty="0"/>
              <a:t>TBPs must be followed in addition to SICPs when caring for a laboratory-confirmed or suspected case of measles. More information can be found in </a:t>
            </a:r>
            <a:r>
              <a:rPr lang="en-GB" dirty="0">
                <a:hlinkClick r:id="rId6"/>
              </a:rPr>
              <a:t>NHS England » Chapter 2: Transmission based precautions (TBPs) </a:t>
            </a:r>
            <a:r>
              <a:rPr lang="en-GB" dirty="0"/>
              <a:t>and </a:t>
            </a:r>
            <a:r>
              <a:rPr lang="en-GB" dirty="0">
                <a:hlinkClick r:id="rId7"/>
              </a:rPr>
              <a:t>appendix 11a </a:t>
            </a:r>
            <a:r>
              <a:rPr lang="en-GB" dirty="0"/>
              <a:t>of the NIPCM</a:t>
            </a:r>
          </a:p>
        </p:txBody>
      </p:sp>
      <p:sp>
        <p:nvSpPr>
          <p:cNvPr id="22" name="TextBox 21">
            <a:extLst>
              <a:ext uri="{FF2B5EF4-FFF2-40B4-BE49-F238E27FC236}">
                <a16:creationId xmlns:a16="http://schemas.microsoft.com/office/drawing/2014/main" id="{B41F6A68-9366-7567-EB54-DCD65A7C8089}"/>
              </a:ext>
            </a:extLst>
          </p:cNvPr>
          <p:cNvSpPr txBox="1"/>
          <p:nvPr/>
        </p:nvSpPr>
        <p:spPr>
          <a:xfrm>
            <a:off x="10331410" y="3855099"/>
            <a:ext cx="3407349" cy="2308324"/>
          </a:xfrm>
          <a:prstGeom prst="rect">
            <a:avLst/>
          </a:prstGeom>
          <a:noFill/>
        </p:spPr>
        <p:txBody>
          <a:bodyPr wrap="square" rtlCol="0">
            <a:spAutoFit/>
          </a:bodyPr>
          <a:lstStyle/>
          <a:p>
            <a:r>
              <a:rPr lang="en-GB" dirty="0"/>
              <a:t>Allow sufficient time for clearance of infectious particles before cleaning. Rooms/areas must be cleaned from highest to lowest points and from least to most contaminated points ensuring local policies are followed at all times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sp>
        <p:nvSpPr>
          <p:cNvPr id="4" name="Text 1"/>
          <p:cNvSpPr/>
          <p:nvPr/>
        </p:nvSpPr>
        <p:spPr>
          <a:xfrm>
            <a:off x="1388983" y="543282"/>
            <a:ext cx="5958840" cy="617339"/>
          </a:xfrm>
          <a:prstGeom prst="rect">
            <a:avLst/>
          </a:prstGeom>
          <a:noFill/>
          <a:ln/>
        </p:spPr>
        <p:txBody>
          <a:bodyPr wrap="none" rtlCol="0" anchor="t"/>
          <a:lstStyle/>
          <a:p>
            <a:pPr marL="0" indent="0">
              <a:lnSpc>
                <a:spcPts val="4861"/>
              </a:lnSpc>
              <a:buNone/>
            </a:pPr>
            <a:r>
              <a:rPr lang="en-US" sz="3889" b="1" dirty="0">
                <a:solidFill>
                  <a:srgbClr val="000000"/>
                </a:solidFill>
                <a:latin typeface="p22-mackinac-pro" pitchFamily="34" charset="0"/>
                <a:ea typeface="p22-mackinac-pro" pitchFamily="34" charset="-122"/>
                <a:cs typeface="p22-mackinac-pro" pitchFamily="34" charset="-120"/>
              </a:rPr>
              <a:t>Preventing Transmission</a:t>
            </a:r>
            <a:endParaRPr lang="en-US" sz="3889" dirty="0"/>
          </a:p>
        </p:txBody>
      </p:sp>
      <p:pic>
        <p:nvPicPr>
          <p:cNvPr id="5" name="Image 1" descr="preencoded.png"/>
          <p:cNvPicPr>
            <a:picLocks noChangeAspect="1"/>
          </p:cNvPicPr>
          <p:nvPr/>
        </p:nvPicPr>
        <p:blipFill>
          <a:blip r:embed="rId4"/>
          <a:stretch>
            <a:fillRect/>
          </a:stretch>
        </p:blipFill>
        <p:spPr>
          <a:xfrm>
            <a:off x="1388983" y="1456849"/>
            <a:ext cx="3753326" cy="3753326"/>
          </a:xfrm>
          <a:prstGeom prst="rect">
            <a:avLst/>
          </a:prstGeom>
        </p:spPr>
      </p:pic>
      <p:sp>
        <p:nvSpPr>
          <p:cNvPr id="6" name="Text 2"/>
          <p:cNvSpPr/>
          <p:nvPr/>
        </p:nvSpPr>
        <p:spPr>
          <a:xfrm>
            <a:off x="2277904" y="5456992"/>
            <a:ext cx="1975366" cy="308610"/>
          </a:xfrm>
          <a:prstGeom prst="rect">
            <a:avLst/>
          </a:prstGeom>
          <a:noFill/>
          <a:ln/>
        </p:spPr>
        <p:txBody>
          <a:bodyPr wrap="none" rtlCol="0" anchor="t"/>
          <a:lstStyle/>
          <a:p>
            <a:pPr marL="0" indent="0" algn="ctr">
              <a:lnSpc>
                <a:spcPts val="2430"/>
              </a:lnSpc>
              <a:buNone/>
            </a:pPr>
            <a:r>
              <a:rPr lang="en-US" sz="1944" b="1" dirty="0">
                <a:solidFill>
                  <a:srgbClr val="000000"/>
                </a:solidFill>
                <a:latin typeface="p22-mackinac-pro" pitchFamily="34" charset="0"/>
                <a:ea typeface="p22-mackinac-pro" pitchFamily="34" charset="-122"/>
                <a:cs typeface="p22-mackinac-pro" pitchFamily="34" charset="-120"/>
              </a:rPr>
              <a:t>Hand Hygiene</a:t>
            </a:r>
            <a:endParaRPr lang="en-US" sz="1944" dirty="0"/>
          </a:p>
        </p:txBody>
      </p:sp>
      <p:pic>
        <p:nvPicPr>
          <p:cNvPr id="8" name="Image 2" descr="preencoded.png"/>
          <p:cNvPicPr>
            <a:picLocks noChangeAspect="1"/>
          </p:cNvPicPr>
          <p:nvPr/>
        </p:nvPicPr>
        <p:blipFill>
          <a:blip r:embed="rId5"/>
          <a:stretch>
            <a:fillRect/>
          </a:stretch>
        </p:blipFill>
        <p:spPr>
          <a:xfrm>
            <a:off x="5438537" y="1456849"/>
            <a:ext cx="3753326" cy="3753326"/>
          </a:xfrm>
          <a:prstGeom prst="rect">
            <a:avLst/>
          </a:prstGeom>
        </p:spPr>
      </p:pic>
      <p:sp>
        <p:nvSpPr>
          <p:cNvPr id="9" name="Text 4"/>
          <p:cNvSpPr/>
          <p:nvPr/>
        </p:nvSpPr>
        <p:spPr>
          <a:xfrm>
            <a:off x="6327457" y="5456992"/>
            <a:ext cx="1975366" cy="308610"/>
          </a:xfrm>
          <a:prstGeom prst="rect">
            <a:avLst/>
          </a:prstGeom>
          <a:noFill/>
          <a:ln/>
        </p:spPr>
        <p:txBody>
          <a:bodyPr wrap="none" rtlCol="0" anchor="t"/>
          <a:lstStyle/>
          <a:p>
            <a:pPr marL="0" indent="0" algn="ctr">
              <a:lnSpc>
                <a:spcPts val="2430"/>
              </a:lnSpc>
              <a:buNone/>
            </a:pPr>
            <a:r>
              <a:rPr lang="en-US" sz="1944" b="1" dirty="0">
                <a:solidFill>
                  <a:srgbClr val="000000"/>
                </a:solidFill>
                <a:latin typeface="p22-mackinac-pro" pitchFamily="34" charset="0"/>
                <a:ea typeface="p22-mackinac-pro" pitchFamily="34" charset="-122"/>
                <a:cs typeface="p22-mackinac-pro" pitchFamily="34" charset="-120"/>
              </a:rPr>
              <a:t>Cough Etiquette</a:t>
            </a:r>
            <a:endParaRPr lang="en-US" sz="1944" dirty="0"/>
          </a:p>
        </p:txBody>
      </p:sp>
      <p:pic>
        <p:nvPicPr>
          <p:cNvPr id="11" name="Image 3" descr="preencoded.png"/>
          <p:cNvPicPr>
            <a:picLocks noChangeAspect="1"/>
          </p:cNvPicPr>
          <p:nvPr/>
        </p:nvPicPr>
        <p:blipFill>
          <a:blip r:embed="rId6"/>
          <a:stretch>
            <a:fillRect/>
          </a:stretch>
        </p:blipFill>
        <p:spPr>
          <a:xfrm>
            <a:off x="9488091" y="1456849"/>
            <a:ext cx="3753326" cy="3753326"/>
          </a:xfrm>
          <a:prstGeom prst="rect">
            <a:avLst/>
          </a:prstGeom>
        </p:spPr>
      </p:pic>
      <p:sp>
        <p:nvSpPr>
          <p:cNvPr id="12" name="Text 6"/>
          <p:cNvSpPr/>
          <p:nvPr/>
        </p:nvSpPr>
        <p:spPr>
          <a:xfrm>
            <a:off x="10377011" y="5456992"/>
            <a:ext cx="1975366" cy="308610"/>
          </a:xfrm>
          <a:prstGeom prst="rect">
            <a:avLst/>
          </a:prstGeom>
          <a:noFill/>
          <a:ln/>
        </p:spPr>
        <p:txBody>
          <a:bodyPr wrap="none" rtlCol="0" anchor="t"/>
          <a:lstStyle/>
          <a:p>
            <a:pPr marL="0" indent="0" algn="ctr">
              <a:lnSpc>
                <a:spcPts val="2430"/>
              </a:lnSpc>
              <a:buNone/>
            </a:pPr>
            <a:r>
              <a:rPr lang="en-US" sz="1944" b="1" dirty="0">
                <a:solidFill>
                  <a:srgbClr val="000000"/>
                </a:solidFill>
                <a:latin typeface="p22-mackinac-pro" pitchFamily="34" charset="0"/>
                <a:ea typeface="p22-mackinac-pro" pitchFamily="34" charset="-122"/>
                <a:cs typeface="p22-mackinac-pro" pitchFamily="34" charset="-120"/>
              </a:rPr>
              <a:t>PPE</a:t>
            </a:r>
            <a:endParaRPr lang="en-US" sz="1944" dirty="0"/>
          </a:p>
        </p:txBody>
      </p:sp>
      <p:sp>
        <p:nvSpPr>
          <p:cNvPr id="15" name="TextBox 14">
            <a:extLst>
              <a:ext uri="{FF2B5EF4-FFF2-40B4-BE49-F238E27FC236}">
                <a16:creationId xmlns:a16="http://schemas.microsoft.com/office/drawing/2014/main" id="{47DA05E7-AF8F-C116-FB27-82F0D4035BD2}"/>
              </a:ext>
            </a:extLst>
          </p:cNvPr>
          <p:cNvSpPr txBox="1"/>
          <p:nvPr/>
        </p:nvSpPr>
        <p:spPr>
          <a:xfrm>
            <a:off x="1459321" y="5915888"/>
            <a:ext cx="3753326" cy="1200329"/>
          </a:xfrm>
          <a:prstGeom prst="rect">
            <a:avLst/>
          </a:prstGeom>
          <a:noFill/>
        </p:spPr>
        <p:txBody>
          <a:bodyPr wrap="square" rtlCol="0">
            <a:spAutoFit/>
          </a:bodyPr>
          <a:lstStyle/>
          <a:p>
            <a:pPr algn="ctr"/>
            <a:r>
              <a:rPr lang="en-GB" dirty="0"/>
              <a:t>Proper hand hygiene, including frequent handwashing with soap and water, is essential to prevent the spread of measles</a:t>
            </a:r>
          </a:p>
        </p:txBody>
      </p:sp>
      <p:sp>
        <p:nvSpPr>
          <p:cNvPr id="16" name="TextBox 15">
            <a:extLst>
              <a:ext uri="{FF2B5EF4-FFF2-40B4-BE49-F238E27FC236}">
                <a16:creationId xmlns:a16="http://schemas.microsoft.com/office/drawing/2014/main" id="{515AB120-02E8-1983-B59E-615478C89D34}"/>
              </a:ext>
            </a:extLst>
          </p:cNvPr>
          <p:cNvSpPr txBox="1"/>
          <p:nvPr/>
        </p:nvSpPr>
        <p:spPr>
          <a:xfrm>
            <a:off x="5576835" y="5928360"/>
            <a:ext cx="3615028" cy="1477328"/>
          </a:xfrm>
          <a:prstGeom prst="rect">
            <a:avLst/>
          </a:prstGeom>
          <a:noFill/>
        </p:spPr>
        <p:txBody>
          <a:bodyPr wrap="square" rtlCol="0">
            <a:spAutoFit/>
          </a:bodyPr>
          <a:lstStyle/>
          <a:p>
            <a:pPr algn="ctr"/>
            <a:r>
              <a:rPr lang="en-GB" dirty="0"/>
              <a:t>Encourage individuals to cover their mouth and nose with a tissue or their elbow when coughing or sneezing to prevent the spread of droplets</a:t>
            </a:r>
          </a:p>
        </p:txBody>
      </p:sp>
      <p:sp>
        <p:nvSpPr>
          <p:cNvPr id="17" name="TextBox 16">
            <a:extLst>
              <a:ext uri="{FF2B5EF4-FFF2-40B4-BE49-F238E27FC236}">
                <a16:creationId xmlns:a16="http://schemas.microsoft.com/office/drawing/2014/main" id="{F7A01F8B-F8A0-24CD-2C57-74F3BD0672B6}"/>
              </a:ext>
            </a:extLst>
          </p:cNvPr>
          <p:cNvSpPr txBox="1"/>
          <p:nvPr/>
        </p:nvSpPr>
        <p:spPr>
          <a:xfrm>
            <a:off x="9586127" y="5892879"/>
            <a:ext cx="3655290" cy="1477328"/>
          </a:xfrm>
          <a:prstGeom prst="rect">
            <a:avLst/>
          </a:prstGeom>
          <a:noFill/>
        </p:spPr>
        <p:txBody>
          <a:bodyPr wrap="square" rtlCol="0">
            <a:spAutoFit/>
          </a:bodyPr>
          <a:lstStyle/>
          <a:p>
            <a:pPr algn="ctr"/>
            <a:r>
              <a:rPr lang="en-GB" dirty="0"/>
              <a:t>Healthcare workers should use personal protective equipment (PPE) such as gloves, fit tested FFP3 masks, and gowns when caring for patients with measles</a:t>
            </a:r>
          </a:p>
        </p:txBody>
      </p:sp>
      <p:sp>
        <p:nvSpPr>
          <p:cNvPr id="18" name="TextBox 17">
            <a:extLst>
              <a:ext uri="{FF2B5EF4-FFF2-40B4-BE49-F238E27FC236}">
                <a16:creationId xmlns:a16="http://schemas.microsoft.com/office/drawing/2014/main" id="{D28566B1-F816-45D4-5388-A0BCD7F090E8}"/>
              </a:ext>
            </a:extLst>
          </p:cNvPr>
          <p:cNvSpPr txBox="1"/>
          <p:nvPr/>
        </p:nvSpPr>
        <p:spPr>
          <a:xfrm>
            <a:off x="1388983" y="7739241"/>
            <a:ext cx="10858502" cy="369332"/>
          </a:xfrm>
          <a:prstGeom prst="rect">
            <a:avLst/>
          </a:prstGeom>
          <a:noFill/>
        </p:spPr>
        <p:txBody>
          <a:bodyPr wrap="square" rtlCol="0">
            <a:spAutoFit/>
          </a:bodyPr>
          <a:lstStyle/>
          <a:p>
            <a:r>
              <a:rPr lang="en-GB" dirty="0"/>
              <a:t>Please follow link for specific guidance </a:t>
            </a:r>
            <a:r>
              <a:rPr lang="en-GB" dirty="0">
                <a:hlinkClick r:id="rId7"/>
              </a:rPr>
              <a:t>NHS England » Chapter 2: Transmission based precautions (TBPs)</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1148"/>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31148"/>
          </a:xfrm>
          <a:prstGeom prst="rect">
            <a:avLst/>
          </a:prstGeom>
        </p:spPr>
      </p:pic>
      <p:sp>
        <p:nvSpPr>
          <p:cNvPr id="6" name="Text 2"/>
          <p:cNvSpPr/>
          <p:nvPr/>
        </p:nvSpPr>
        <p:spPr>
          <a:xfrm>
            <a:off x="1563648" y="527209"/>
            <a:ext cx="6804660" cy="599123"/>
          </a:xfrm>
          <a:prstGeom prst="rect">
            <a:avLst/>
          </a:prstGeom>
          <a:noFill/>
          <a:ln/>
        </p:spPr>
        <p:txBody>
          <a:bodyPr wrap="none" rtlCol="0" anchor="t"/>
          <a:lstStyle/>
          <a:p>
            <a:pPr marL="0" indent="0" algn="l">
              <a:lnSpc>
                <a:spcPts val="4717"/>
              </a:lnSpc>
              <a:buNone/>
            </a:pPr>
            <a:r>
              <a:rPr lang="en-US" sz="3774" b="1" dirty="0">
                <a:solidFill>
                  <a:srgbClr val="000000"/>
                </a:solidFill>
                <a:latin typeface="p22-mackinac-pro" pitchFamily="34" charset="0"/>
                <a:ea typeface="p22-mackinac-pro" pitchFamily="34" charset="-122"/>
                <a:cs typeface="p22-mackinac-pro" pitchFamily="34" charset="-120"/>
              </a:rPr>
              <a:t>Overview - Current Situation</a:t>
            </a:r>
            <a:endParaRPr lang="en-US" sz="3774" dirty="0"/>
          </a:p>
        </p:txBody>
      </p:sp>
      <p:sp>
        <p:nvSpPr>
          <p:cNvPr id="7" name="Shape 3"/>
          <p:cNvSpPr/>
          <p:nvPr/>
        </p:nvSpPr>
        <p:spPr>
          <a:xfrm>
            <a:off x="1832015" y="1413867"/>
            <a:ext cx="38338" cy="6290072"/>
          </a:xfrm>
          <a:prstGeom prst="roundRect">
            <a:avLst>
              <a:gd name="adj" fmla="val 225032"/>
            </a:avLst>
          </a:prstGeom>
          <a:solidFill>
            <a:srgbClr val="B2D4E5"/>
          </a:solidFill>
          <a:ln/>
        </p:spPr>
        <p:txBody>
          <a:bodyPr/>
          <a:lstStyle/>
          <a:p>
            <a:endParaRPr lang="en-GB"/>
          </a:p>
        </p:txBody>
      </p:sp>
      <p:sp>
        <p:nvSpPr>
          <p:cNvPr id="8" name="Shape 4"/>
          <p:cNvSpPr/>
          <p:nvPr/>
        </p:nvSpPr>
        <p:spPr>
          <a:xfrm>
            <a:off x="2066806" y="1759982"/>
            <a:ext cx="670917" cy="38338"/>
          </a:xfrm>
          <a:prstGeom prst="roundRect">
            <a:avLst>
              <a:gd name="adj" fmla="val 225032"/>
            </a:avLst>
          </a:prstGeom>
          <a:solidFill>
            <a:srgbClr val="B2D4E5"/>
          </a:solidFill>
          <a:ln/>
        </p:spPr>
        <p:txBody>
          <a:bodyPr/>
          <a:lstStyle/>
          <a:p>
            <a:endParaRPr lang="en-GB"/>
          </a:p>
        </p:txBody>
      </p:sp>
      <p:sp>
        <p:nvSpPr>
          <p:cNvPr id="9" name="Shape 5"/>
          <p:cNvSpPr/>
          <p:nvPr/>
        </p:nvSpPr>
        <p:spPr>
          <a:xfrm>
            <a:off x="1635562" y="1563648"/>
            <a:ext cx="431244" cy="431244"/>
          </a:xfrm>
          <a:prstGeom prst="roundRect">
            <a:avLst>
              <a:gd name="adj" fmla="val 20006"/>
            </a:avLst>
          </a:prstGeom>
          <a:solidFill>
            <a:srgbClr val="CCEEFF"/>
          </a:solidFill>
          <a:ln w="11906">
            <a:solidFill>
              <a:srgbClr val="B2D4E5"/>
            </a:solidFill>
            <a:prstDash val="solid"/>
          </a:ln>
        </p:spPr>
        <p:txBody>
          <a:bodyPr/>
          <a:lstStyle/>
          <a:p>
            <a:endParaRPr lang="en-GB"/>
          </a:p>
        </p:txBody>
      </p:sp>
      <p:sp>
        <p:nvSpPr>
          <p:cNvPr id="10" name="Text 6"/>
          <p:cNvSpPr/>
          <p:nvPr/>
        </p:nvSpPr>
        <p:spPr>
          <a:xfrm>
            <a:off x="1794034" y="1599605"/>
            <a:ext cx="114300" cy="359331"/>
          </a:xfrm>
          <a:prstGeom prst="rect">
            <a:avLst/>
          </a:prstGeom>
          <a:noFill/>
          <a:ln/>
        </p:spPr>
        <p:txBody>
          <a:bodyPr wrap="none" rtlCol="0" anchor="t"/>
          <a:lstStyle/>
          <a:p>
            <a:pPr marL="0" indent="0" algn="ctr">
              <a:lnSpc>
                <a:spcPts val="2830"/>
              </a:lnSpc>
              <a:buNone/>
            </a:pPr>
            <a:r>
              <a:rPr lang="en-US" sz="2264" b="1" dirty="0">
                <a:solidFill>
                  <a:srgbClr val="272525"/>
                </a:solidFill>
                <a:latin typeface="p22-mackinac-pro" pitchFamily="34" charset="0"/>
                <a:ea typeface="p22-mackinac-pro" pitchFamily="34" charset="-122"/>
                <a:cs typeface="p22-mackinac-pro" pitchFamily="34" charset="-120"/>
              </a:rPr>
              <a:t>1</a:t>
            </a:r>
            <a:endParaRPr lang="en-US" sz="2264" dirty="0"/>
          </a:p>
        </p:txBody>
      </p:sp>
      <p:sp>
        <p:nvSpPr>
          <p:cNvPr id="11" name="Text 7"/>
          <p:cNvSpPr/>
          <p:nvPr/>
        </p:nvSpPr>
        <p:spPr>
          <a:xfrm>
            <a:off x="2905601" y="1605558"/>
            <a:ext cx="1917144" cy="299561"/>
          </a:xfrm>
          <a:prstGeom prst="rect">
            <a:avLst/>
          </a:prstGeom>
          <a:noFill/>
          <a:ln/>
        </p:spPr>
        <p:txBody>
          <a:bodyPr wrap="none" rtlCol="0" anchor="t"/>
          <a:lstStyle/>
          <a:p>
            <a:pPr marL="0" indent="0" algn="l">
              <a:lnSpc>
                <a:spcPts val="2359"/>
              </a:lnSpc>
              <a:buNone/>
            </a:pPr>
            <a:r>
              <a:rPr lang="en-US" sz="1887" b="1" dirty="0">
                <a:solidFill>
                  <a:srgbClr val="272525"/>
                </a:solidFill>
                <a:latin typeface="p22-mackinac-pro" pitchFamily="34" charset="0"/>
                <a:ea typeface="p22-mackinac-pro" pitchFamily="34" charset="-122"/>
                <a:cs typeface="p22-mackinac-pro" pitchFamily="34" charset="-120"/>
              </a:rPr>
              <a:t>Rise in Cases</a:t>
            </a:r>
            <a:endParaRPr lang="en-US" sz="1887" dirty="0"/>
          </a:p>
        </p:txBody>
      </p:sp>
      <p:sp>
        <p:nvSpPr>
          <p:cNvPr id="12" name="Text 8"/>
          <p:cNvSpPr/>
          <p:nvPr/>
        </p:nvSpPr>
        <p:spPr>
          <a:xfrm>
            <a:off x="2905601" y="2020133"/>
            <a:ext cx="10161032" cy="306705"/>
          </a:xfrm>
          <a:prstGeom prst="rect">
            <a:avLst/>
          </a:prstGeom>
          <a:noFill/>
          <a:ln/>
        </p:spPr>
        <p:txBody>
          <a:bodyPr wrap="none" rtlCol="0" anchor="t"/>
          <a:lstStyle/>
          <a:p>
            <a:pPr marL="0" indent="0" algn="l">
              <a:lnSpc>
                <a:spcPts val="2415"/>
              </a:lnSpc>
              <a:buNone/>
            </a:pPr>
            <a:r>
              <a:rPr lang="en-US" sz="1510" dirty="0">
                <a:solidFill>
                  <a:srgbClr val="272525"/>
                </a:solidFill>
                <a:latin typeface="Eudoxus Sans" pitchFamily="34" charset="0"/>
                <a:ea typeface="Eudoxus Sans" pitchFamily="34" charset="-122"/>
                <a:cs typeface="Eudoxus Sans" pitchFamily="34" charset="-120"/>
              </a:rPr>
              <a:t>There has been a rise in measles cases in England in 2023.</a:t>
            </a:r>
            <a:endParaRPr lang="en-US" sz="1510" dirty="0"/>
          </a:p>
        </p:txBody>
      </p:sp>
      <p:sp>
        <p:nvSpPr>
          <p:cNvPr id="13" name="Shape 9"/>
          <p:cNvSpPr/>
          <p:nvPr/>
        </p:nvSpPr>
        <p:spPr>
          <a:xfrm>
            <a:off x="2066806" y="3056334"/>
            <a:ext cx="670917" cy="38338"/>
          </a:xfrm>
          <a:prstGeom prst="roundRect">
            <a:avLst>
              <a:gd name="adj" fmla="val 225032"/>
            </a:avLst>
          </a:prstGeom>
          <a:solidFill>
            <a:srgbClr val="B2D4E5"/>
          </a:solidFill>
          <a:ln/>
        </p:spPr>
        <p:txBody>
          <a:bodyPr/>
          <a:lstStyle/>
          <a:p>
            <a:endParaRPr lang="en-GB"/>
          </a:p>
        </p:txBody>
      </p:sp>
      <p:sp>
        <p:nvSpPr>
          <p:cNvPr id="14" name="Shape 10"/>
          <p:cNvSpPr/>
          <p:nvPr/>
        </p:nvSpPr>
        <p:spPr>
          <a:xfrm>
            <a:off x="1635562" y="2860000"/>
            <a:ext cx="431244" cy="431244"/>
          </a:xfrm>
          <a:prstGeom prst="roundRect">
            <a:avLst>
              <a:gd name="adj" fmla="val 20006"/>
            </a:avLst>
          </a:prstGeom>
          <a:solidFill>
            <a:srgbClr val="CCEEFF"/>
          </a:solidFill>
          <a:ln w="11906">
            <a:solidFill>
              <a:srgbClr val="B2D4E5"/>
            </a:solidFill>
            <a:prstDash val="solid"/>
          </a:ln>
        </p:spPr>
        <p:txBody>
          <a:bodyPr/>
          <a:lstStyle/>
          <a:p>
            <a:endParaRPr lang="en-GB"/>
          </a:p>
        </p:txBody>
      </p:sp>
      <p:sp>
        <p:nvSpPr>
          <p:cNvPr id="15" name="Text 11"/>
          <p:cNvSpPr/>
          <p:nvPr/>
        </p:nvSpPr>
        <p:spPr>
          <a:xfrm>
            <a:off x="1767364" y="2895957"/>
            <a:ext cx="167640" cy="359331"/>
          </a:xfrm>
          <a:prstGeom prst="rect">
            <a:avLst/>
          </a:prstGeom>
          <a:noFill/>
          <a:ln/>
        </p:spPr>
        <p:txBody>
          <a:bodyPr wrap="none" rtlCol="0" anchor="t"/>
          <a:lstStyle/>
          <a:p>
            <a:pPr marL="0" indent="0" algn="ctr">
              <a:lnSpc>
                <a:spcPts val="2830"/>
              </a:lnSpc>
              <a:buNone/>
            </a:pPr>
            <a:r>
              <a:rPr lang="en-US" sz="2264" b="1" dirty="0">
                <a:solidFill>
                  <a:srgbClr val="272525"/>
                </a:solidFill>
                <a:latin typeface="p22-mackinac-pro" pitchFamily="34" charset="0"/>
                <a:ea typeface="p22-mackinac-pro" pitchFamily="34" charset="-122"/>
                <a:cs typeface="p22-mackinac-pro" pitchFamily="34" charset="-120"/>
              </a:rPr>
              <a:t>2</a:t>
            </a:r>
            <a:endParaRPr lang="en-US" sz="2264" dirty="0"/>
          </a:p>
        </p:txBody>
      </p:sp>
      <p:sp>
        <p:nvSpPr>
          <p:cNvPr id="16" name="Text 12"/>
          <p:cNvSpPr/>
          <p:nvPr/>
        </p:nvSpPr>
        <p:spPr>
          <a:xfrm>
            <a:off x="2905601" y="2901910"/>
            <a:ext cx="1917144" cy="299561"/>
          </a:xfrm>
          <a:prstGeom prst="rect">
            <a:avLst/>
          </a:prstGeom>
          <a:noFill/>
          <a:ln/>
        </p:spPr>
        <p:txBody>
          <a:bodyPr wrap="none" rtlCol="0" anchor="t"/>
          <a:lstStyle/>
          <a:p>
            <a:pPr marL="0" indent="0" algn="l">
              <a:lnSpc>
                <a:spcPts val="2359"/>
              </a:lnSpc>
              <a:buNone/>
            </a:pPr>
            <a:r>
              <a:rPr lang="en-US" sz="1887" b="1" dirty="0">
                <a:solidFill>
                  <a:srgbClr val="272525"/>
                </a:solidFill>
                <a:latin typeface="p22-mackinac-pro" pitchFamily="34" charset="0"/>
                <a:ea typeface="p22-mackinac-pro" pitchFamily="34" charset="-122"/>
                <a:cs typeface="p22-mackinac-pro" pitchFamily="34" charset="-120"/>
              </a:rPr>
              <a:t>Global Increase</a:t>
            </a:r>
            <a:endParaRPr lang="en-US" sz="1887" dirty="0"/>
          </a:p>
        </p:txBody>
      </p:sp>
      <p:sp>
        <p:nvSpPr>
          <p:cNvPr id="17" name="Text 13"/>
          <p:cNvSpPr/>
          <p:nvPr/>
        </p:nvSpPr>
        <p:spPr>
          <a:xfrm>
            <a:off x="2905601" y="3316486"/>
            <a:ext cx="10161032" cy="306705"/>
          </a:xfrm>
          <a:prstGeom prst="rect">
            <a:avLst/>
          </a:prstGeom>
          <a:noFill/>
          <a:ln/>
        </p:spPr>
        <p:txBody>
          <a:bodyPr wrap="none" rtlCol="0" anchor="t"/>
          <a:lstStyle/>
          <a:p>
            <a:pPr marL="0" indent="0" algn="l">
              <a:lnSpc>
                <a:spcPts val="2415"/>
              </a:lnSpc>
              <a:buNone/>
            </a:pPr>
            <a:r>
              <a:rPr lang="en-US" sz="1510" dirty="0">
                <a:solidFill>
                  <a:srgbClr val="272525"/>
                </a:solidFill>
                <a:latin typeface="Eudoxus Sans" pitchFamily="34" charset="0"/>
                <a:ea typeface="Eudoxus Sans" pitchFamily="34" charset="-122"/>
                <a:cs typeface="Eudoxus Sans" pitchFamily="34" charset="-120"/>
              </a:rPr>
              <a:t>Since 2022, global activity has been increasing, with large outbreaks in South Asia and Africa.</a:t>
            </a:r>
            <a:endParaRPr lang="en-US" sz="1510" dirty="0"/>
          </a:p>
        </p:txBody>
      </p:sp>
      <p:sp>
        <p:nvSpPr>
          <p:cNvPr id="18" name="Shape 14"/>
          <p:cNvSpPr/>
          <p:nvPr/>
        </p:nvSpPr>
        <p:spPr>
          <a:xfrm>
            <a:off x="2066806" y="4352687"/>
            <a:ext cx="670917" cy="38338"/>
          </a:xfrm>
          <a:prstGeom prst="roundRect">
            <a:avLst>
              <a:gd name="adj" fmla="val 225032"/>
            </a:avLst>
          </a:prstGeom>
          <a:solidFill>
            <a:srgbClr val="B2D4E5"/>
          </a:solidFill>
          <a:ln/>
        </p:spPr>
        <p:txBody>
          <a:bodyPr/>
          <a:lstStyle/>
          <a:p>
            <a:endParaRPr lang="en-GB"/>
          </a:p>
        </p:txBody>
      </p:sp>
      <p:sp>
        <p:nvSpPr>
          <p:cNvPr id="19" name="Shape 15"/>
          <p:cNvSpPr/>
          <p:nvPr/>
        </p:nvSpPr>
        <p:spPr>
          <a:xfrm>
            <a:off x="1635562" y="4156353"/>
            <a:ext cx="431244" cy="431244"/>
          </a:xfrm>
          <a:prstGeom prst="roundRect">
            <a:avLst>
              <a:gd name="adj" fmla="val 20006"/>
            </a:avLst>
          </a:prstGeom>
          <a:solidFill>
            <a:srgbClr val="CCEEFF"/>
          </a:solidFill>
          <a:ln w="11906">
            <a:solidFill>
              <a:srgbClr val="B2D4E5"/>
            </a:solidFill>
            <a:prstDash val="solid"/>
          </a:ln>
        </p:spPr>
        <p:txBody>
          <a:bodyPr/>
          <a:lstStyle/>
          <a:p>
            <a:endParaRPr lang="en-GB"/>
          </a:p>
        </p:txBody>
      </p:sp>
      <p:sp>
        <p:nvSpPr>
          <p:cNvPr id="20" name="Text 16"/>
          <p:cNvSpPr/>
          <p:nvPr/>
        </p:nvSpPr>
        <p:spPr>
          <a:xfrm>
            <a:off x="1763554" y="4192310"/>
            <a:ext cx="175260" cy="359331"/>
          </a:xfrm>
          <a:prstGeom prst="rect">
            <a:avLst/>
          </a:prstGeom>
          <a:noFill/>
          <a:ln/>
        </p:spPr>
        <p:txBody>
          <a:bodyPr wrap="none" rtlCol="0" anchor="t"/>
          <a:lstStyle/>
          <a:p>
            <a:pPr marL="0" indent="0" algn="ctr">
              <a:lnSpc>
                <a:spcPts val="2830"/>
              </a:lnSpc>
              <a:buNone/>
            </a:pPr>
            <a:r>
              <a:rPr lang="en-US" sz="2264" b="1" dirty="0">
                <a:solidFill>
                  <a:srgbClr val="272525"/>
                </a:solidFill>
                <a:latin typeface="p22-mackinac-pro" pitchFamily="34" charset="0"/>
                <a:ea typeface="p22-mackinac-pro" pitchFamily="34" charset="-122"/>
                <a:cs typeface="p22-mackinac-pro" pitchFamily="34" charset="-120"/>
              </a:rPr>
              <a:t>3</a:t>
            </a:r>
            <a:endParaRPr lang="en-US" sz="2264" dirty="0"/>
          </a:p>
        </p:txBody>
      </p:sp>
      <p:sp>
        <p:nvSpPr>
          <p:cNvPr id="21" name="Text 17"/>
          <p:cNvSpPr/>
          <p:nvPr/>
        </p:nvSpPr>
        <p:spPr>
          <a:xfrm>
            <a:off x="2905601" y="4198263"/>
            <a:ext cx="2682240" cy="299561"/>
          </a:xfrm>
          <a:prstGeom prst="rect">
            <a:avLst/>
          </a:prstGeom>
          <a:noFill/>
          <a:ln/>
        </p:spPr>
        <p:txBody>
          <a:bodyPr wrap="none" rtlCol="0" anchor="t"/>
          <a:lstStyle/>
          <a:p>
            <a:pPr marL="0" indent="0" algn="l">
              <a:lnSpc>
                <a:spcPts val="2359"/>
              </a:lnSpc>
              <a:buNone/>
            </a:pPr>
            <a:r>
              <a:rPr lang="en-US" sz="1887" b="1" dirty="0">
                <a:solidFill>
                  <a:srgbClr val="272525"/>
                </a:solidFill>
                <a:latin typeface="p22-mackinac-pro" pitchFamily="34" charset="0"/>
                <a:ea typeface="p22-mackinac-pro" pitchFamily="34" charset="-122"/>
                <a:cs typeface="p22-mackinac-pro" pitchFamily="34" charset="-120"/>
              </a:rPr>
              <a:t>MMR Coverage Decline</a:t>
            </a:r>
            <a:endParaRPr lang="en-US" sz="1887" dirty="0"/>
          </a:p>
        </p:txBody>
      </p:sp>
      <p:sp>
        <p:nvSpPr>
          <p:cNvPr id="22" name="Text 18"/>
          <p:cNvSpPr/>
          <p:nvPr/>
        </p:nvSpPr>
        <p:spPr>
          <a:xfrm>
            <a:off x="2905601" y="4612838"/>
            <a:ext cx="10161032" cy="306705"/>
          </a:xfrm>
          <a:prstGeom prst="rect">
            <a:avLst/>
          </a:prstGeom>
          <a:noFill/>
          <a:ln/>
        </p:spPr>
        <p:txBody>
          <a:bodyPr wrap="none" rtlCol="0" anchor="t"/>
          <a:lstStyle/>
          <a:p>
            <a:pPr marL="0" indent="0" algn="l">
              <a:lnSpc>
                <a:spcPts val="2415"/>
              </a:lnSpc>
              <a:buNone/>
            </a:pPr>
            <a:r>
              <a:rPr lang="en-US" sz="1510" dirty="0">
                <a:solidFill>
                  <a:srgbClr val="272525"/>
                </a:solidFill>
                <a:latin typeface="Eudoxus Sans" pitchFamily="34" charset="0"/>
                <a:ea typeface="Eudoxus Sans" pitchFamily="34" charset="-122"/>
                <a:cs typeface="Eudoxus Sans" pitchFamily="34" charset="-120"/>
              </a:rPr>
              <a:t>MMR coverage in the UK has fallen to the lowest level in a decade.</a:t>
            </a:r>
            <a:endParaRPr lang="en-US" sz="1510" dirty="0"/>
          </a:p>
        </p:txBody>
      </p:sp>
      <p:sp>
        <p:nvSpPr>
          <p:cNvPr id="23" name="Shape 19"/>
          <p:cNvSpPr/>
          <p:nvPr/>
        </p:nvSpPr>
        <p:spPr>
          <a:xfrm>
            <a:off x="2066806" y="5649039"/>
            <a:ext cx="670917" cy="38338"/>
          </a:xfrm>
          <a:prstGeom prst="roundRect">
            <a:avLst>
              <a:gd name="adj" fmla="val 225032"/>
            </a:avLst>
          </a:prstGeom>
          <a:solidFill>
            <a:srgbClr val="B2D4E5"/>
          </a:solidFill>
          <a:ln/>
        </p:spPr>
        <p:txBody>
          <a:bodyPr/>
          <a:lstStyle/>
          <a:p>
            <a:endParaRPr lang="en-GB"/>
          </a:p>
        </p:txBody>
      </p:sp>
      <p:sp>
        <p:nvSpPr>
          <p:cNvPr id="24" name="Shape 20"/>
          <p:cNvSpPr/>
          <p:nvPr/>
        </p:nvSpPr>
        <p:spPr>
          <a:xfrm>
            <a:off x="1635562" y="5452705"/>
            <a:ext cx="431244" cy="431244"/>
          </a:xfrm>
          <a:prstGeom prst="roundRect">
            <a:avLst>
              <a:gd name="adj" fmla="val 20006"/>
            </a:avLst>
          </a:prstGeom>
          <a:solidFill>
            <a:srgbClr val="CCEEFF"/>
          </a:solidFill>
          <a:ln w="11906">
            <a:solidFill>
              <a:srgbClr val="B2D4E5"/>
            </a:solidFill>
            <a:prstDash val="solid"/>
          </a:ln>
        </p:spPr>
        <p:txBody>
          <a:bodyPr/>
          <a:lstStyle/>
          <a:p>
            <a:endParaRPr lang="en-GB"/>
          </a:p>
        </p:txBody>
      </p:sp>
      <p:sp>
        <p:nvSpPr>
          <p:cNvPr id="25" name="Text 21"/>
          <p:cNvSpPr/>
          <p:nvPr/>
        </p:nvSpPr>
        <p:spPr>
          <a:xfrm>
            <a:off x="1759744" y="5488662"/>
            <a:ext cx="182880" cy="359331"/>
          </a:xfrm>
          <a:prstGeom prst="rect">
            <a:avLst/>
          </a:prstGeom>
          <a:noFill/>
          <a:ln/>
        </p:spPr>
        <p:txBody>
          <a:bodyPr wrap="none" rtlCol="0" anchor="t"/>
          <a:lstStyle/>
          <a:p>
            <a:pPr marL="0" indent="0" algn="ctr">
              <a:lnSpc>
                <a:spcPts val="2830"/>
              </a:lnSpc>
              <a:buNone/>
            </a:pPr>
            <a:r>
              <a:rPr lang="en-US" sz="2264" b="1" dirty="0">
                <a:solidFill>
                  <a:srgbClr val="272525"/>
                </a:solidFill>
                <a:latin typeface="p22-mackinac-pro" pitchFamily="34" charset="0"/>
                <a:ea typeface="p22-mackinac-pro" pitchFamily="34" charset="-122"/>
                <a:cs typeface="p22-mackinac-pro" pitchFamily="34" charset="-120"/>
              </a:rPr>
              <a:t>4</a:t>
            </a:r>
            <a:endParaRPr lang="en-US" sz="2264" dirty="0"/>
          </a:p>
        </p:txBody>
      </p:sp>
      <p:sp>
        <p:nvSpPr>
          <p:cNvPr id="26" name="Text 22"/>
          <p:cNvSpPr/>
          <p:nvPr/>
        </p:nvSpPr>
        <p:spPr>
          <a:xfrm>
            <a:off x="2905601" y="5494615"/>
            <a:ext cx="2293620" cy="299561"/>
          </a:xfrm>
          <a:prstGeom prst="rect">
            <a:avLst/>
          </a:prstGeom>
          <a:noFill/>
          <a:ln/>
        </p:spPr>
        <p:txBody>
          <a:bodyPr wrap="none" rtlCol="0" anchor="t"/>
          <a:lstStyle/>
          <a:p>
            <a:pPr marL="0" indent="0" algn="l">
              <a:lnSpc>
                <a:spcPts val="2359"/>
              </a:lnSpc>
              <a:buNone/>
            </a:pPr>
            <a:r>
              <a:rPr lang="en-US" sz="1887" b="1" dirty="0">
                <a:solidFill>
                  <a:srgbClr val="272525"/>
                </a:solidFill>
                <a:latin typeface="p22-mackinac-pro" pitchFamily="34" charset="0"/>
                <a:ea typeface="p22-mackinac-pro" pitchFamily="34" charset="-122"/>
                <a:cs typeface="p22-mackinac-pro" pitchFamily="34" charset="-120"/>
              </a:rPr>
              <a:t>WHO Call to Action</a:t>
            </a:r>
            <a:endParaRPr lang="en-US" sz="1887" dirty="0"/>
          </a:p>
        </p:txBody>
      </p:sp>
      <p:sp>
        <p:nvSpPr>
          <p:cNvPr id="27" name="Text 23"/>
          <p:cNvSpPr/>
          <p:nvPr/>
        </p:nvSpPr>
        <p:spPr>
          <a:xfrm>
            <a:off x="2905601" y="5909191"/>
            <a:ext cx="10161032" cy="306705"/>
          </a:xfrm>
          <a:prstGeom prst="rect">
            <a:avLst/>
          </a:prstGeom>
          <a:noFill/>
          <a:ln/>
        </p:spPr>
        <p:txBody>
          <a:bodyPr wrap="none" rtlCol="0" anchor="t"/>
          <a:lstStyle/>
          <a:p>
            <a:pPr marL="0" indent="0" algn="l">
              <a:lnSpc>
                <a:spcPts val="2415"/>
              </a:lnSpc>
              <a:buNone/>
            </a:pPr>
            <a:r>
              <a:rPr lang="en-US" sz="1510" dirty="0">
                <a:solidFill>
                  <a:srgbClr val="272525"/>
                </a:solidFill>
                <a:latin typeface="Eudoxus Sans" pitchFamily="34" charset="0"/>
                <a:ea typeface="Eudoxus Sans" pitchFamily="34" charset="-122"/>
                <a:cs typeface="Eudoxus Sans" pitchFamily="34" charset="-120"/>
              </a:rPr>
              <a:t>In Feb 2022, WHO Europe called for urgent action to catch-up on missed MMR vaccine doses.</a:t>
            </a:r>
            <a:endParaRPr lang="en-US" sz="1510" dirty="0"/>
          </a:p>
        </p:txBody>
      </p:sp>
      <p:sp>
        <p:nvSpPr>
          <p:cNvPr id="28" name="Shape 24"/>
          <p:cNvSpPr/>
          <p:nvPr/>
        </p:nvSpPr>
        <p:spPr>
          <a:xfrm>
            <a:off x="2066806" y="6945392"/>
            <a:ext cx="670917" cy="38338"/>
          </a:xfrm>
          <a:prstGeom prst="roundRect">
            <a:avLst>
              <a:gd name="adj" fmla="val 225032"/>
            </a:avLst>
          </a:prstGeom>
          <a:solidFill>
            <a:srgbClr val="B2D4E5"/>
          </a:solidFill>
          <a:ln/>
        </p:spPr>
        <p:txBody>
          <a:bodyPr/>
          <a:lstStyle/>
          <a:p>
            <a:endParaRPr lang="en-GB"/>
          </a:p>
        </p:txBody>
      </p:sp>
      <p:sp>
        <p:nvSpPr>
          <p:cNvPr id="29" name="Shape 25"/>
          <p:cNvSpPr/>
          <p:nvPr/>
        </p:nvSpPr>
        <p:spPr>
          <a:xfrm>
            <a:off x="1635562" y="6749058"/>
            <a:ext cx="431244" cy="431244"/>
          </a:xfrm>
          <a:prstGeom prst="roundRect">
            <a:avLst>
              <a:gd name="adj" fmla="val 20006"/>
            </a:avLst>
          </a:prstGeom>
          <a:solidFill>
            <a:srgbClr val="CCEEFF"/>
          </a:solidFill>
          <a:ln w="11906">
            <a:solidFill>
              <a:srgbClr val="B2D4E5"/>
            </a:solidFill>
            <a:prstDash val="solid"/>
          </a:ln>
        </p:spPr>
        <p:txBody>
          <a:bodyPr/>
          <a:lstStyle/>
          <a:p>
            <a:endParaRPr lang="en-GB"/>
          </a:p>
        </p:txBody>
      </p:sp>
      <p:sp>
        <p:nvSpPr>
          <p:cNvPr id="30" name="Text 26"/>
          <p:cNvSpPr/>
          <p:nvPr/>
        </p:nvSpPr>
        <p:spPr>
          <a:xfrm>
            <a:off x="1767364" y="6785015"/>
            <a:ext cx="167640" cy="359331"/>
          </a:xfrm>
          <a:prstGeom prst="rect">
            <a:avLst/>
          </a:prstGeom>
          <a:noFill/>
          <a:ln/>
        </p:spPr>
        <p:txBody>
          <a:bodyPr wrap="none" rtlCol="0" anchor="t"/>
          <a:lstStyle/>
          <a:p>
            <a:pPr marL="0" indent="0" algn="ctr">
              <a:lnSpc>
                <a:spcPts val="2830"/>
              </a:lnSpc>
              <a:buNone/>
            </a:pPr>
            <a:r>
              <a:rPr lang="en-US" sz="2264" b="1" dirty="0">
                <a:solidFill>
                  <a:srgbClr val="272525"/>
                </a:solidFill>
                <a:latin typeface="p22-mackinac-pro" pitchFamily="34" charset="0"/>
                <a:ea typeface="p22-mackinac-pro" pitchFamily="34" charset="-122"/>
                <a:cs typeface="p22-mackinac-pro" pitchFamily="34" charset="-120"/>
              </a:rPr>
              <a:t>5</a:t>
            </a:r>
            <a:endParaRPr lang="en-US" sz="2264" dirty="0"/>
          </a:p>
        </p:txBody>
      </p:sp>
      <p:sp>
        <p:nvSpPr>
          <p:cNvPr id="31" name="Text 27"/>
          <p:cNvSpPr/>
          <p:nvPr/>
        </p:nvSpPr>
        <p:spPr>
          <a:xfrm>
            <a:off x="2905601" y="6790968"/>
            <a:ext cx="2179320" cy="299561"/>
          </a:xfrm>
          <a:prstGeom prst="rect">
            <a:avLst/>
          </a:prstGeom>
          <a:noFill/>
          <a:ln/>
        </p:spPr>
        <p:txBody>
          <a:bodyPr wrap="none" rtlCol="0" anchor="t"/>
          <a:lstStyle/>
          <a:p>
            <a:pPr marL="0" indent="0" algn="l">
              <a:lnSpc>
                <a:spcPts val="2359"/>
              </a:lnSpc>
              <a:buNone/>
            </a:pPr>
            <a:r>
              <a:rPr lang="en-US" sz="1887" b="1" dirty="0">
                <a:solidFill>
                  <a:srgbClr val="272525"/>
                </a:solidFill>
                <a:latin typeface="p22-mackinac-pro" pitchFamily="34" charset="0"/>
                <a:ea typeface="p22-mackinac-pro" pitchFamily="34" charset="-122"/>
                <a:cs typeface="p22-mackinac-pro" pitchFamily="34" charset="-120"/>
              </a:rPr>
              <a:t>NHS Commitment</a:t>
            </a:r>
            <a:endParaRPr lang="en-US" sz="1887" dirty="0"/>
          </a:p>
        </p:txBody>
      </p:sp>
      <p:sp>
        <p:nvSpPr>
          <p:cNvPr id="32" name="Text 28"/>
          <p:cNvSpPr/>
          <p:nvPr/>
        </p:nvSpPr>
        <p:spPr>
          <a:xfrm>
            <a:off x="2905601" y="7205543"/>
            <a:ext cx="10161032" cy="306705"/>
          </a:xfrm>
          <a:prstGeom prst="rect">
            <a:avLst/>
          </a:prstGeom>
          <a:noFill/>
          <a:ln/>
        </p:spPr>
        <p:txBody>
          <a:bodyPr wrap="none" rtlCol="0" anchor="t"/>
          <a:lstStyle/>
          <a:p>
            <a:pPr marL="0" indent="0" algn="l">
              <a:lnSpc>
                <a:spcPts val="2415"/>
              </a:lnSpc>
              <a:buNone/>
            </a:pPr>
            <a:r>
              <a:rPr lang="en-US" sz="1510" dirty="0">
                <a:solidFill>
                  <a:srgbClr val="272525"/>
                </a:solidFill>
                <a:latin typeface="Eudoxus Sans" pitchFamily="34" charset="0"/>
                <a:ea typeface="Eudoxus Sans" pitchFamily="34" charset="-122"/>
                <a:cs typeface="Eudoxus Sans" pitchFamily="34" charset="-120"/>
              </a:rPr>
              <a:t>Achieving 95% uptake with 2 MMR doses by age 5 is a high priority within NHS England.</a:t>
            </a:r>
            <a:endParaRPr lang="en-US" sz="151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18407" y="0"/>
            <a:ext cx="14630400" cy="8229600"/>
          </a:xfrm>
          <a:prstGeom prst="rect">
            <a:avLst/>
          </a:prstGeom>
        </p:spPr>
      </p:pic>
      <p:sp>
        <p:nvSpPr>
          <p:cNvPr id="6" name="Text 2"/>
          <p:cNvSpPr/>
          <p:nvPr/>
        </p:nvSpPr>
        <p:spPr>
          <a:xfrm>
            <a:off x="812840" y="880348"/>
            <a:ext cx="4334828"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Key Actions</a:t>
            </a:r>
            <a:endParaRPr lang="en-US" sz="4267" dirty="0"/>
          </a:p>
        </p:txBody>
      </p:sp>
      <p:pic>
        <p:nvPicPr>
          <p:cNvPr id="7" name="Image 2" descr="preencoded.png"/>
          <p:cNvPicPr>
            <a:picLocks noChangeAspect="1"/>
          </p:cNvPicPr>
          <p:nvPr/>
        </p:nvPicPr>
        <p:blipFill>
          <a:blip r:embed="rId5"/>
          <a:stretch>
            <a:fillRect/>
          </a:stretch>
        </p:blipFill>
        <p:spPr>
          <a:xfrm>
            <a:off x="812840" y="1882616"/>
            <a:ext cx="6502360" cy="866894"/>
          </a:xfrm>
          <a:prstGeom prst="rect">
            <a:avLst/>
          </a:prstGeom>
        </p:spPr>
      </p:pic>
      <p:sp>
        <p:nvSpPr>
          <p:cNvPr id="8" name="Text 3"/>
          <p:cNvSpPr/>
          <p:nvPr/>
        </p:nvSpPr>
        <p:spPr>
          <a:xfrm>
            <a:off x="1029533" y="3074551"/>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Direct to telephone triage / Isolation</a:t>
            </a:r>
            <a:endParaRPr lang="en-US" sz="2133" dirty="0"/>
          </a:p>
        </p:txBody>
      </p:sp>
      <p:pic>
        <p:nvPicPr>
          <p:cNvPr id="10" name="Image 3" descr="preencoded.png"/>
          <p:cNvPicPr>
            <a:picLocks noChangeAspect="1"/>
          </p:cNvPicPr>
          <p:nvPr/>
        </p:nvPicPr>
        <p:blipFill>
          <a:blip r:embed="rId6"/>
          <a:stretch>
            <a:fillRect/>
          </a:stretch>
        </p:blipFill>
        <p:spPr>
          <a:xfrm>
            <a:off x="7315200" y="1882616"/>
            <a:ext cx="6502360" cy="866894"/>
          </a:xfrm>
          <a:prstGeom prst="rect">
            <a:avLst/>
          </a:prstGeom>
        </p:spPr>
      </p:pic>
      <p:sp>
        <p:nvSpPr>
          <p:cNvPr id="11" name="Text 5"/>
          <p:cNvSpPr/>
          <p:nvPr/>
        </p:nvSpPr>
        <p:spPr>
          <a:xfrm>
            <a:off x="7531894" y="3074551"/>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Reporting</a:t>
            </a:r>
            <a:endParaRPr lang="en-US" sz="2133" dirty="0"/>
          </a:p>
        </p:txBody>
      </p:sp>
      <p:pic>
        <p:nvPicPr>
          <p:cNvPr id="13" name="Image 4" descr="preencoded.png"/>
          <p:cNvPicPr>
            <a:picLocks noChangeAspect="1"/>
          </p:cNvPicPr>
          <p:nvPr/>
        </p:nvPicPr>
        <p:blipFill>
          <a:blip r:embed="rId7"/>
          <a:stretch>
            <a:fillRect/>
          </a:stretch>
        </p:blipFill>
        <p:spPr>
          <a:xfrm>
            <a:off x="812840" y="4778454"/>
            <a:ext cx="6502360" cy="866894"/>
          </a:xfrm>
          <a:prstGeom prst="rect">
            <a:avLst/>
          </a:prstGeom>
        </p:spPr>
      </p:pic>
      <p:sp>
        <p:nvSpPr>
          <p:cNvPr id="14" name="Text 7"/>
          <p:cNvSpPr/>
          <p:nvPr/>
        </p:nvSpPr>
        <p:spPr>
          <a:xfrm>
            <a:off x="1029533" y="5970389"/>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MECC</a:t>
            </a:r>
            <a:endParaRPr lang="en-US" sz="2133" dirty="0"/>
          </a:p>
        </p:txBody>
      </p:sp>
      <p:pic>
        <p:nvPicPr>
          <p:cNvPr id="16" name="Image 5" descr="preencoded.png"/>
          <p:cNvPicPr>
            <a:picLocks noChangeAspect="1"/>
          </p:cNvPicPr>
          <p:nvPr/>
        </p:nvPicPr>
        <p:blipFill>
          <a:blip r:embed="rId8"/>
          <a:stretch>
            <a:fillRect/>
          </a:stretch>
        </p:blipFill>
        <p:spPr>
          <a:xfrm>
            <a:off x="7315200" y="4778454"/>
            <a:ext cx="6502360" cy="866894"/>
          </a:xfrm>
          <a:prstGeom prst="rect">
            <a:avLst/>
          </a:prstGeom>
        </p:spPr>
      </p:pic>
      <p:sp>
        <p:nvSpPr>
          <p:cNvPr id="17" name="Text 9"/>
          <p:cNvSpPr/>
          <p:nvPr/>
        </p:nvSpPr>
        <p:spPr>
          <a:xfrm>
            <a:off x="7531894" y="5970389"/>
            <a:ext cx="231648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Staff Vaccination</a:t>
            </a:r>
            <a:endParaRPr lang="en-US" sz="2133" dirty="0"/>
          </a:p>
        </p:txBody>
      </p:sp>
      <p:sp>
        <p:nvSpPr>
          <p:cNvPr id="5" name="TextBox 4">
            <a:extLst>
              <a:ext uri="{FF2B5EF4-FFF2-40B4-BE49-F238E27FC236}">
                <a16:creationId xmlns:a16="http://schemas.microsoft.com/office/drawing/2014/main" id="{6F346D09-F052-1B99-86B4-B96D603F141A}"/>
              </a:ext>
            </a:extLst>
          </p:cNvPr>
          <p:cNvSpPr txBox="1"/>
          <p:nvPr/>
        </p:nvSpPr>
        <p:spPr>
          <a:xfrm>
            <a:off x="1029533" y="3586520"/>
            <a:ext cx="6189785" cy="646331"/>
          </a:xfrm>
          <a:prstGeom prst="rect">
            <a:avLst/>
          </a:prstGeom>
          <a:noFill/>
        </p:spPr>
        <p:txBody>
          <a:bodyPr wrap="square" rtlCol="0">
            <a:spAutoFit/>
          </a:bodyPr>
          <a:lstStyle/>
          <a:p>
            <a:r>
              <a:rPr lang="en-GB" dirty="0"/>
              <a:t>Direct to telephone consultation or cohort/isolate patients presenting with a rash and a fever on arrival</a:t>
            </a:r>
          </a:p>
        </p:txBody>
      </p:sp>
      <p:sp>
        <p:nvSpPr>
          <p:cNvPr id="19" name="TextBox 18">
            <a:extLst>
              <a:ext uri="{FF2B5EF4-FFF2-40B4-BE49-F238E27FC236}">
                <a16:creationId xmlns:a16="http://schemas.microsoft.com/office/drawing/2014/main" id="{F9161FAD-6706-F1CF-E6DA-2B60134478BC}"/>
              </a:ext>
            </a:extLst>
          </p:cNvPr>
          <p:cNvSpPr txBox="1"/>
          <p:nvPr/>
        </p:nvSpPr>
        <p:spPr>
          <a:xfrm>
            <a:off x="7531894" y="3573418"/>
            <a:ext cx="6189785" cy="369332"/>
          </a:xfrm>
          <a:prstGeom prst="rect">
            <a:avLst/>
          </a:prstGeom>
          <a:noFill/>
        </p:spPr>
        <p:txBody>
          <a:bodyPr wrap="square" rtlCol="0">
            <a:spAutoFit/>
          </a:bodyPr>
          <a:lstStyle/>
          <a:p>
            <a:r>
              <a:rPr lang="en-GB" dirty="0"/>
              <a:t>Report suspected cases urgently by phone to your local HPT</a:t>
            </a:r>
          </a:p>
        </p:txBody>
      </p:sp>
      <p:sp>
        <p:nvSpPr>
          <p:cNvPr id="20" name="TextBox 19">
            <a:extLst>
              <a:ext uri="{FF2B5EF4-FFF2-40B4-BE49-F238E27FC236}">
                <a16:creationId xmlns:a16="http://schemas.microsoft.com/office/drawing/2014/main" id="{1C17D157-97FE-9469-E44A-CB8F47497B3E}"/>
              </a:ext>
            </a:extLst>
          </p:cNvPr>
          <p:cNvSpPr txBox="1"/>
          <p:nvPr/>
        </p:nvSpPr>
        <p:spPr>
          <a:xfrm>
            <a:off x="1029533" y="6488478"/>
            <a:ext cx="5952995" cy="646331"/>
          </a:xfrm>
          <a:prstGeom prst="rect">
            <a:avLst/>
          </a:prstGeom>
          <a:noFill/>
        </p:spPr>
        <p:txBody>
          <a:bodyPr wrap="square" rtlCol="0">
            <a:spAutoFit/>
          </a:bodyPr>
          <a:lstStyle/>
          <a:p>
            <a:r>
              <a:rPr lang="en-GB" dirty="0"/>
              <a:t>Make Every Contact Count - </a:t>
            </a:r>
            <a:r>
              <a:rPr lang="en-GB" b="1" dirty="0">
                <a:solidFill>
                  <a:srgbClr val="FF0000"/>
                </a:solidFill>
              </a:rPr>
              <a:t>check immunisation status of every patient</a:t>
            </a:r>
          </a:p>
        </p:txBody>
      </p:sp>
      <p:sp>
        <p:nvSpPr>
          <p:cNvPr id="21" name="TextBox 20">
            <a:extLst>
              <a:ext uri="{FF2B5EF4-FFF2-40B4-BE49-F238E27FC236}">
                <a16:creationId xmlns:a16="http://schemas.microsoft.com/office/drawing/2014/main" id="{0FE5BDD5-5EC7-1555-1731-4CF66894E220}"/>
              </a:ext>
            </a:extLst>
          </p:cNvPr>
          <p:cNvSpPr txBox="1"/>
          <p:nvPr/>
        </p:nvSpPr>
        <p:spPr>
          <a:xfrm>
            <a:off x="7531894" y="6476707"/>
            <a:ext cx="5952995" cy="646331"/>
          </a:xfrm>
          <a:prstGeom prst="rect">
            <a:avLst/>
          </a:prstGeom>
          <a:noFill/>
        </p:spPr>
        <p:txBody>
          <a:bodyPr wrap="square" rtlCol="0">
            <a:spAutoFit/>
          </a:bodyPr>
          <a:lstStyle/>
          <a:p>
            <a:r>
              <a:rPr lang="en-GB" dirty="0"/>
              <a:t>Staff involved in direct patient care should have documented evidence of MMR vaccination or have a positive antibody test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9394627"/>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2"/>
            <a:ext cx="14630400" cy="9394627"/>
          </a:xfrm>
          <a:prstGeom prst="rect">
            <a:avLst/>
          </a:prstGeom>
        </p:spPr>
      </p:pic>
      <p:sp>
        <p:nvSpPr>
          <p:cNvPr id="6" name="Text 2"/>
          <p:cNvSpPr/>
          <p:nvPr/>
        </p:nvSpPr>
        <p:spPr>
          <a:xfrm>
            <a:off x="2763560" y="417195"/>
            <a:ext cx="3034427" cy="474107"/>
          </a:xfrm>
          <a:prstGeom prst="rect">
            <a:avLst/>
          </a:prstGeom>
          <a:noFill/>
          <a:ln/>
        </p:spPr>
        <p:txBody>
          <a:bodyPr wrap="none" rtlCol="0" anchor="t"/>
          <a:lstStyle/>
          <a:p>
            <a:pPr marL="0" indent="0">
              <a:lnSpc>
                <a:spcPts val="3733"/>
              </a:lnSpc>
              <a:buNone/>
            </a:pPr>
            <a:r>
              <a:rPr lang="en-US" sz="2987" b="1" dirty="0">
                <a:solidFill>
                  <a:srgbClr val="000000"/>
                </a:solidFill>
                <a:latin typeface="p22-mackinac-pro" pitchFamily="34" charset="0"/>
                <a:ea typeface="p22-mackinac-pro" pitchFamily="34" charset="-122"/>
                <a:cs typeface="p22-mackinac-pro" pitchFamily="34" charset="-120"/>
              </a:rPr>
              <a:t>Resources</a:t>
            </a:r>
            <a:endParaRPr lang="en-US" sz="2987" dirty="0"/>
          </a:p>
        </p:txBody>
      </p:sp>
      <p:pic>
        <p:nvPicPr>
          <p:cNvPr id="7" name="Image 2" descr="preencoded.png">
            <a:hlinkClick r:id="rId5"/>
          </p:cNvPr>
          <p:cNvPicPr>
            <a:picLocks noChangeAspect="1"/>
          </p:cNvPicPr>
          <p:nvPr/>
        </p:nvPicPr>
        <p:blipFill>
          <a:blip r:embed="rId6"/>
          <a:stretch>
            <a:fillRect/>
          </a:stretch>
        </p:blipFill>
        <p:spPr>
          <a:xfrm>
            <a:off x="2848303" y="1167280"/>
            <a:ext cx="6950373" cy="787960"/>
          </a:xfrm>
          <a:prstGeom prst="rect">
            <a:avLst/>
          </a:prstGeom>
        </p:spPr>
      </p:pic>
      <p:pic>
        <p:nvPicPr>
          <p:cNvPr id="8" name="Image 3" descr="preencoded.png">
            <a:hlinkClick r:id="rId7"/>
          </p:cNvPr>
          <p:cNvPicPr>
            <a:picLocks noChangeAspect="1"/>
          </p:cNvPicPr>
          <p:nvPr/>
        </p:nvPicPr>
        <p:blipFill>
          <a:blip r:embed="rId8"/>
          <a:stretch>
            <a:fillRect/>
          </a:stretch>
        </p:blipFill>
        <p:spPr>
          <a:xfrm>
            <a:off x="2848303" y="2114465"/>
            <a:ext cx="6926979" cy="1168811"/>
          </a:xfrm>
          <a:prstGeom prst="rect">
            <a:avLst/>
          </a:prstGeom>
        </p:spPr>
      </p:pic>
      <p:pic>
        <p:nvPicPr>
          <p:cNvPr id="9" name="Image 4" descr="preencoded.png">
            <a:hlinkClick r:id="rId9"/>
          </p:cNvPr>
          <p:cNvPicPr>
            <a:picLocks noChangeAspect="1"/>
          </p:cNvPicPr>
          <p:nvPr/>
        </p:nvPicPr>
        <p:blipFill>
          <a:blip r:embed="rId10"/>
          <a:stretch>
            <a:fillRect/>
          </a:stretch>
        </p:blipFill>
        <p:spPr>
          <a:xfrm>
            <a:off x="2848303" y="3442501"/>
            <a:ext cx="6926979" cy="1168811"/>
          </a:xfrm>
          <a:prstGeom prst="rect">
            <a:avLst/>
          </a:prstGeom>
        </p:spPr>
      </p:pic>
      <p:pic>
        <p:nvPicPr>
          <p:cNvPr id="10" name="Image 5" descr="preencoded.png">
            <a:hlinkClick r:id="rId11"/>
          </p:cNvPr>
          <p:cNvPicPr>
            <a:picLocks noChangeAspect="1"/>
          </p:cNvPicPr>
          <p:nvPr/>
        </p:nvPicPr>
        <p:blipFill>
          <a:blip r:embed="rId12"/>
          <a:stretch>
            <a:fillRect/>
          </a:stretch>
        </p:blipFill>
        <p:spPr>
          <a:xfrm>
            <a:off x="2899406" y="4776697"/>
            <a:ext cx="6926979" cy="1168811"/>
          </a:xfrm>
          <a:prstGeom prst="rect">
            <a:avLst/>
          </a:prstGeom>
        </p:spPr>
      </p:pic>
      <p:pic>
        <p:nvPicPr>
          <p:cNvPr id="11" name="Image 6" descr="preencoded.png">
            <a:hlinkClick r:id="rId13"/>
          </p:cNvPr>
          <p:cNvPicPr>
            <a:picLocks noChangeAspect="1"/>
          </p:cNvPicPr>
          <p:nvPr/>
        </p:nvPicPr>
        <p:blipFill>
          <a:blip r:embed="rId14"/>
          <a:stretch>
            <a:fillRect/>
          </a:stretch>
        </p:blipFill>
        <p:spPr>
          <a:xfrm>
            <a:off x="2848302" y="6110893"/>
            <a:ext cx="6926979" cy="1168811"/>
          </a:xfrm>
          <a:prstGeom prst="rect">
            <a:avLst/>
          </a:prstGeom>
        </p:spPr>
      </p:pic>
      <p:sp>
        <p:nvSpPr>
          <p:cNvPr id="5" name="TextBox 4">
            <a:extLst>
              <a:ext uri="{FF2B5EF4-FFF2-40B4-BE49-F238E27FC236}">
                <a16:creationId xmlns:a16="http://schemas.microsoft.com/office/drawing/2014/main" id="{E4995165-9AB3-BF2C-B8DD-3F538906581E}"/>
              </a:ext>
            </a:extLst>
          </p:cNvPr>
          <p:cNvSpPr txBox="1"/>
          <p:nvPr/>
        </p:nvSpPr>
        <p:spPr>
          <a:xfrm>
            <a:off x="213870" y="7443073"/>
            <a:ext cx="9561412" cy="738664"/>
          </a:xfrm>
          <a:prstGeom prst="rect">
            <a:avLst/>
          </a:prstGeom>
          <a:noFill/>
        </p:spPr>
        <p:txBody>
          <a:bodyPr wrap="square" rtlCol="0">
            <a:spAutoFit/>
          </a:bodyPr>
          <a:lstStyle/>
          <a:p>
            <a:r>
              <a:rPr lang="en-GB" b="1" dirty="0"/>
              <a:t>Contacts</a:t>
            </a:r>
          </a:p>
          <a:p>
            <a:r>
              <a:rPr lang="en-GB" sz="1200" dirty="0"/>
              <a:t>ICB Infection Prevention and Control Team – </a:t>
            </a:r>
            <a:r>
              <a:rPr lang="en-GB" sz="1200" dirty="0">
                <a:hlinkClick r:id="rId15"/>
              </a:rPr>
              <a:t>somicb.infectionpreventioncontrolteam@nhs.net</a:t>
            </a:r>
            <a:endParaRPr lang="en-GB" sz="1200" dirty="0"/>
          </a:p>
          <a:p>
            <a:r>
              <a:rPr lang="en-GB" sz="1200" dirty="0"/>
              <a:t>UKHSA South West Health Protection Team – </a:t>
            </a:r>
            <a:r>
              <a:rPr lang="en-GB" sz="1200" dirty="0">
                <a:hlinkClick r:id="rId16"/>
              </a:rPr>
              <a:t>swhpt@ukhsa.gov.uk</a:t>
            </a:r>
            <a:r>
              <a:rPr lang="en-GB" sz="12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812840" y="1309688"/>
            <a:ext cx="7581900" cy="677228"/>
          </a:xfrm>
          <a:prstGeom prst="rect">
            <a:avLst/>
          </a:prstGeom>
          <a:noFill/>
          <a:ln/>
        </p:spPr>
        <p:txBody>
          <a:bodyPr wrap="none" rtlCol="0" anchor="t"/>
          <a:lstStyle/>
          <a:p>
            <a:pPr marL="0" indent="0" algn="l">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Importance for Primary Care</a:t>
            </a:r>
            <a:endParaRPr lang="en-US" sz="4267" dirty="0"/>
          </a:p>
        </p:txBody>
      </p:sp>
      <p:sp>
        <p:nvSpPr>
          <p:cNvPr id="7" name="Text 3"/>
          <p:cNvSpPr/>
          <p:nvPr/>
        </p:nvSpPr>
        <p:spPr>
          <a:xfrm>
            <a:off x="812840" y="2528649"/>
            <a:ext cx="2167414" cy="338733"/>
          </a:xfrm>
          <a:prstGeom prst="rect">
            <a:avLst/>
          </a:prstGeom>
          <a:noFill/>
          <a:ln/>
        </p:spPr>
        <p:txBody>
          <a:bodyPr wrap="none" rtlCol="0" anchor="t"/>
          <a:lstStyle/>
          <a:p>
            <a:pPr marL="0" indent="0" algn="l">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First Contact</a:t>
            </a:r>
            <a:endParaRPr lang="en-US" sz="2133" dirty="0"/>
          </a:p>
        </p:txBody>
      </p:sp>
      <p:sp>
        <p:nvSpPr>
          <p:cNvPr id="11" name="Text 7"/>
          <p:cNvSpPr/>
          <p:nvPr/>
        </p:nvSpPr>
        <p:spPr>
          <a:xfrm>
            <a:off x="5331023" y="2528649"/>
            <a:ext cx="2446020" cy="338733"/>
          </a:xfrm>
          <a:prstGeom prst="rect">
            <a:avLst/>
          </a:prstGeom>
          <a:noFill/>
          <a:ln/>
        </p:spPr>
        <p:txBody>
          <a:bodyPr wrap="none" rtlCol="0" anchor="t"/>
          <a:lstStyle/>
          <a:p>
            <a:pPr marL="0" indent="0">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Preventive Setting</a:t>
            </a:r>
            <a:endParaRPr lang="en-US" sz="2133" dirty="0"/>
          </a:p>
        </p:txBody>
      </p:sp>
      <p:pic>
        <p:nvPicPr>
          <p:cNvPr id="13" name="Image 2" descr="preencoded.png"/>
          <p:cNvPicPr>
            <a:picLocks noChangeAspect="1"/>
          </p:cNvPicPr>
          <p:nvPr/>
        </p:nvPicPr>
        <p:blipFill>
          <a:blip r:embed="rId5"/>
          <a:stretch>
            <a:fillRect/>
          </a:stretch>
        </p:blipFill>
        <p:spPr>
          <a:xfrm>
            <a:off x="5331023" y="3939898"/>
            <a:ext cx="3981926" cy="2654617"/>
          </a:xfrm>
          <a:prstGeom prst="rect">
            <a:avLst/>
          </a:prstGeom>
        </p:spPr>
      </p:pic>
      <p:sp>
        <p:nvSpPr>
          <p:cNvPr id="14" name="Text 9"/>
          <p:cNvSpPr/>
          <p:nvPr/>
        </p:nvSpPr>
        <p:spPr>
          <a:xfrm>
            <a:off x="9849207" y="2528649"/>
            <a:ext cx="2316480" cy="338733"/>
          </a:xfrm>
          <a:prstGeom prst="rect">
            <a:avLst/>
          </a:prstGeom>
          <a:noFill/>
          <a:ln/>
        </p:spPr>
        <p:txBody>
          <a:bodyPr wrap="none" rtlCol="0" anchor="t"/>
          <a:lstStyle/>
          <a:p>
            <a:pPr marL="0" indent="0">
              <a:lnSpc>
                <a:spcPts val="2667"/>
              </a:lnSpc>
              <a:buNone/>
            </a:pPr>
            <a:r>
              <a:rPr lang="en-US" sz="2133" b="1" dirty="0">
                <a:solidFill>
                  <a:srgbClr val="000000"/>
                </a:solidFill>
                <a:latin typeface="p22-mackinac-pro" pitchFamily="34" charset="0"/>
                <a:ea typeface="p22-mackinac-pro" pitchFamily="34" charset="-122"/>
                <a:cs typeface="p22-mackinac-pro" pitchFamily="34" charset="-120"/>
              </a:rPr>
              <a:t>Staff Vaccination</a:t>
            </a:r>
            <a:endParaRPr lang="en-US" sz="2133" dirty="0"/>
          </a:p>
        </p:txBody>
      </p:sp>
      <p:sp>
        <p:nvSpPr>
          <p:cNvPr id="5" name="TextBox 4">
            <a:extLst>
              <a:ext uri="{FF2B5EF4-FFF2-40B4-BE49-F238E27FC236}">
                <a16:creationId xmlns:a16="http://schemas.microsoft.com/office/drawing/2014/main" id="{C48C707B-DF6E-F20A-FCC0-E41C1EF003D1}"/>
              </a:ext>
            </a:extLst>
          </p:cNvPr>
          <p:cNvSpPr txBox="1"/>
          <p:nvPr/>
        </p:nvSpPr>
        <p:spPr>
          <a:xfrm>
            <a:off x="9849207" y="3087707"/>
            <a:ext cx="3829498" cy="2308324"/>
          </a:xfrm>
          <a:prstGeom prst="rect">
            <a:avLst/>
          </a:prstGeom>
          <a:noFill/>
        </p:spPr>
        <p:txBody>
          <a:bodyPr wrap="square" rtlCol="0">
            <a:spAutoFit/>
          </a:bodyPr>
          <a:lstStyle/>
          <a:p>
            <a:r>
              <a:rPr lang="en-GB" dirty="0"/>
              <a:t>To protect staff and prevent transmission of measles in health care settings. </a:t>
            </a:r>
          </a:p>
          <a:p>
            <a:endParaRPr lang="en-GB" dirty="0"/>
          </a:p>
          <a:p>
            <a:r>
              <a:rPr lang="en-GB" b="1" dirty="0"/>
              <a:t>Patient facing staff should have documented evidence of 2 doses of the MMR vaccine or have positive antibody tests for measles and rubella</a:t>
            </a:r>
          </a:p>
        </p:txBody>
      </p:sp>
      <p:sp>
        <p:nvSpPr>
          <p:cNvPr id="16" name="TextBox 15">
            <a:extLst>
              <a:ext uri="{FF2B5EF4-FFF2-40B4-BE49-F238E27FC236}">
                <a16:creationId xmlns:a16="http://schemas.microsoft.com/office/drawing/2014/main" id="{8343E93A-4600-8DF6-137A-F183344F85C0}"/>
              </a:ext>
            </a:extLst>
          </p:cNvPr>
          <p:cNvSpPr txBox="1"/>
          <p:nvPr/>
        </p:nvSpPr>
        <p:spPr>
          <a:xfrm>
            <a:off x="812840" y="3084076"/>
            <a:ext cx="3668725" cy="3139321"/>
          </a:xfrm>
          <a:prstGeom prst="rect">
            <a:avLst/>
          </a:prstGeom>
          <a:noFill/>
        </p:spPr>
        <p:txBody>
          <a:bodyPr wrap="square" rtlCol="0">
            <a:spAutoFit/>
          </a:bodyPr>
          <a:lstStyle/>
          <a:p>
            <a:pPr algn="l"/>
            <a:r>
              <a:rPr lang="en-GB" dirty="0">
                <a:effectLst/>
              </a:rPr>
              <a:t>Measles cases are most likely to contact primary care first, therefore staff need to be able to:</a:t>
            </a:r>
          </a:p>
          <a:p>
            <a:pPr algn="l"/>
            <a:endParaRPr lang="en-GB" dirty="0">
              <a:effectLst/>
            </a:endParaRPr>
          </a:p>
          <a:p>
            <a:r>
              <a:rPr lang="en-GB" b="1" dirty="0"/>
              <a:t>Identify</a:t>
            </a:r>
            <a:r>
              <a:rPr lang="en-GB" dirty="0"/>
              <a:t> suspected cases and notify the Health Protection Team (HPT) promptly</a:t>
            </a:r>
          </a:p>
          <a:p>
            <a:endParaRPr lang="en-GB" dirty="0"/>
          </a:p>
          <a:p>
            <a:r>
              <a:rPr lang="en-GB" dirty="0"/>
              <a:t>Take appropriate action to </a:t>
            </a:r>
            <a:r>
              <a:rPr lang="en-GB" b="1" dirty="0"/>
              <a:t>stop onward transmission </a:t>
            </a:r>
            <a:r>
              <a:rPr lang="en-GB" dirty="0"/>
              <a:t>without delay and protect vulnerable contacts</a:t>
            </a:r>
          </a:p>
        </p:txBody>
      </p:sp>
      <p:sp>
        <p:nvSpPr>
          <p:cNvPr id="17" name="TextBox 16">
            <a:extLst>
              <a:ext uri="{FF2B5EF4-FFF2-40B4-BE49-F238E27FC236}">
                <a16:creationId xmlns:a16="http://schemas.microsoft.com/office/drawing/2014/main" id="{6A1E75B3-1BEA-4A75-F38D-42FFB282EBB9}"/>
              </a:ext>
            </a:extLst>
          </p:cNvPr>
          <p:cNvSpPr txBox="1"/>
          <p:nvPr/>
        </p:nvSpPr>
        <p:spPr>
          <a:xfrm>
            <a:off x="5331023" y="3007076"/>
            <a:ext cx="3876791" cy="646331"/>
          </a:xfrm>
          <a:prstGeom prst="rect">
            <a:avLst/>
          </a:prstGeom>
          <a:noFill/>
        </p:spPr>
        <p:txBody>
          <a:bodyPr wrap="square" rtlCol="0">
            <a:spAutoFit/>
          </a:bodyPr>
          <a:lstStyle/>
          <a:p>
            <a:r>
              <a:rPr lang="en-GB" dirty="0"/>
              <a:t>Primary care provides the setting to raise awareness and offer vaccination.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3657600" cy="8229600"/>
          </a:xfrm>
          <a:prstGeom prst="rect">
            <a:avLst/>
          </a:prstGeom>
        </p:spPr>
      </p:pic>
      <p:sp>
        <p:nvSpPr>
          <p:cNvPr id="5" name="Text 1"/>
          <p:cNvSpPr/>
          <p:nvPr/>
        </p:nvSpPr>
        <p:spPr>
          <a:xfrm>
            <a:off x="4470321" y="908566"/>
            <a:ext cx="4334828"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Prevention</a:t>
            </a:r>
            <a:endParaRPr lang="en-US" sz="4267" dirty="0"/>
          </a:p>
        </p:txBody>
      </p:sp>
      <p:pic>
        <p:nvPicPr>
          <p:cNvPr id="6" name="Image 2" descr="preencoded.png"/>
          <p:cNvPicPr>
            <a:picLocks noChangeAspect="1"/>
          </p:cNvPicPr>
          <p:nvPr/>
        </p:nvPicPr>
        <p:blipFill>
          <a:blip r:embed="rId5"/>
          <a:stretch>
            <a:fillRect/>
          </a:stretch>
        </p:blipFill>
        <p:spPr>
          <a:xfrm>
            <a:off x="4470321" y="1910834"/>
            <a:ext cx="1083707" cy="1733907"/>
          </a:xfrm>
          <a:prstGeom prst="rect">
            <a:avLst/>
          </a:prstGeom>
        </p:spPr>
      </p:pic>
      <p:sp>
        <p:nvSpPr>
          <p:cNvPr id="7" name="Text 2"/>
          <p:cNvSpPr/>
          <p:nvPr/>
        </p:nvSpPr>
        <p:spPr>
          <a:xfrm>
            <a:off x="5879068" y="2127528"/>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Signage</a:t>
            </a:r>
            <a:endParaRPr lang="en-US" sz="2133" dirty="0"/>
          </a:p>
        </p:txBody>
      </p:sp>
      <p:pic>
        <p:nvPicPr>
          <p:cNvPr id="9" name="Image 3" descr="preencoded.png"/>
          <p:cNvPicPr>
            <a:picLocks noChangeAspect="1"/>
          </p:cNvPicPr>
          <p:nvPr/>
        </p:nvPicPr>
        <p:blipFill>
          <a:blip r:embed="rId6"/>
          <a:stretch>
            <a:fillRect/>
          </a:stretch>
        </p:blipFill>
        <p:spPr>
          <a:xfrm>
            <a:off x="4470321" y="3644741"/>
            <a:ext cx="1083707" cy="1733907"/>
          </a:xfrm>
          <a:prstGeom prst="rect">
            <a:avLst/>
          </a:prstGeom>
        </p:spPr>
      </p:pic>
      <p:sp>
        <p:nvSpPr>
          <p:cNvPr id="10" name="Text 4"/>
          <p:cNvSpPr/>
          <p:nvPr/>
        </p:nvSpPr>
        <p:spPr>
          <a:xfrm>
            <a:off x="5879068" y="3861435"/>
            <a:ext cx="252984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Reception Training</a:t>
            </a:r>
            <a:endParaRPr lang="en-US" sz="2133" dirty="0"/>
          </a:p>
        </p:txBody>
      </p:sp>
      <p:pic>
        <p:nvPicPr>
          <p:cNvPr id="12" name="Image 4" descr="preencoded.png"/>
          <p:cNvPicPr>
            <a:picLocks noChangeAspect="1"/>
          </p:cNvPicPr>
          <p:nvPr/>
        </p:nvPicPr>
        <p:blipFill>
          <a:blip r:embed="rId7"/>
          <a:stretch>
            <a:fillRect/>
          </a:stretch>
        </p:blipFill>
        <p:spPr>
          <a:xfrm>
            <a:off x="4470321" y="5378648"/>
            <a:ext cx="1083707" cy="1942267"/>
          </a:xfrm>
          <a:prstGeom prst="rect">
            <a:avLst/>
          </a:prstGeom>
        </p:spPr>
      </p:pic>
      <p:sp>
        <p:nvSpPr>
          <p:cNvPr id="13" name="Text 6"/>
          <p:cNvSpPr/>
          <p:nvPr/>
        </p:nvSpPr>
        <p:spPr>
          <a:xfrm>
            <a:off x="5879068" y="5595342"/>
            <a:ext cx="2324100"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In-Person Review</a:t>
            </a:r>
            <a:endParaRPr lang="en-US" sz="2133" dirty="0"/>
          </a:p>
        </p:txBody>
      </p:sp>
      <p:sp>
        <p:nvSpPr>
          <p:cNvPr id="15" name="TextBox 14">
            <a:extLst>
              <a:ext uri="{FF2B5EF4-FFF2-40B4-BE49-F238E27FC236}">
                <a16:creationId xmlns:a16="http://schemas.microsoft.com/office/drawing/2014/main" id="{9DC30BD7-C7DF-60F4-B879-0512444424F1}"/>
              </a:ext>
            </a:extLst>
          </p:cNvPr>
          <p:cNvSpPr txBox="1"/>
          <p:nvPr/>
        </p:nvSpPr>
        <p:spPr>
          <a:xfrm>
            <a:off x="5879068" y="2803490"/>
            <a:ext cx="7686989" cy="646331"/>
          </a:xfrm>
          <a:prstGeom prst="rect">
            <a:avLst/>
          </a:prstGeom>
          <a:noFill/>
        </p:spPr>
        <p:txBody>
          <a:bodyPr wrap="square" rtlCol="0">
            <a:spAutoFit/>
          </a:bodyPr>
          <a:lstStyle/>
          <a:p>
            <a:r>
              <a:rPr lang="en-GB" dirty="0"/>
              <a:t>Place signs in reception areas advising patients with rash illnesses to report to staff</a:t>
            </a:r>
          </a:p>
        </p:txBody>
      </p:sp>
      <p:sp>
        <p:nvSpPr>
          <p:cNvPr id="16" name="TextBox 15">
            <a:extLst>
              <a:ext uri="{FF2B5EF4-FFF2-40B4-BE49-F238E27FC236}">
                <a16:creationId xmlns:a16="http://schemas.microsoft.com/office/drawing/2014/main" id="{1B082CB3-808F-C8F0-85F6-0C8C37DE65EF}"/>
              </a:ext>
            </a:extLst>
          </p:cNvPr>
          <p:cNvSpPr txBox="1"/>
          <p:nvPr/>
        </p:nvSpPr>
        <p:spPr>
          <a:xfrm>
            <a:off x="5879068" y="6158507"/>
            <a:ext cx="7395587" cy="923330"/>
          </a:xfrm>
          <a:prstGeom prst="rect">
            <a:avLst/>
          </a:prstGeom>
          <a:noFill/>
        </p:spPr>
        <p:txBody>
          <a:bodyPr wrap="square" rtlCol="0">
            <a:spAutoFit/>
          </a:bodyPr>
          <a:lstStyle/>
          <a:p>
            <a:r>
              <a:rPr lang="en-GB" dirty="0"/>
              <a:t>If in-person review is needed, ensure patients are placed in an appropriate location e.g. isolation room. If clinically acceptable, suspected cases should attend at end of day to minimise risk of transmission</a:t>
            </a:r>
          </a:p>
        </p:txBody>
      </p:sp>
      <p:sp>
        <p:nvSpPr>
          <p:cNvPr id="17" name="TextBox 16">
            <a:extLst>
              <a:ext uri="{FF2B5EF4-FFF2-40B4-BE49-F238E27FC236}">
                <a16:creationId xmlns:a16="http://schemas.microsoft.com/office/drawing/2014/main" id="{CB767C53-3F19-327B-B188-E09C37F40E6A}"/>
              </a:ext>
            </a:extLst>
          </p:cNvPr>
          <p:cNvSpPr txBox="1"/>
          <p:nvPr/>
        </p:nvSpPr>
        <p:spPr>
          <a:xfrm>
            <a:off x="5879068" y="4474592"/>
            <a:ext cx="7547094" cy="369332"/>
          </a:xfrm>
          <a:prstGeom prst="rect">
            <a:avLst/>
          </a:prstGeom>
          <a:noFill/>
        </p:spPr>
        <p:txBody>
          <a:bodyPr wrap="square" rtlCol="0">
            <a:spAutoFit/>
          </a:bodyPr>
          <a:lstStyle/>
          <a:p>
            <a:r>
              <a:rPr lang="en-GB" dirty="0"/>
              <a:t>Train receptionists to direct potentially infectious patients to telephone triage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3657600" cy="8229600"/>
          </a:xfrm>
          <a:prstGeom prst="rect">
            <a:avLst/>
          </a:prstGeom>
        </p:spPr>
      </p:pic>
      <p:sp>
        <p:nvSpPr>
          <p:cNvPr id="5" name="Text 1"/>
          <p:cNvSpPr/>
          <p:nvPr/>
        </p:nvSpPr>
        <p:spPr>
          <a:xfrm>
            <a:off x="4470321" y="1536144"/>
            <a:ext cx="832104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MECC and Occupational Health</a:t>
            </a:r>
            <a:endParaRPr lang="en-US" sz="4267" dirty="0"/>
          </a:p>
        </p:txBody>
      </p:sp>
      <p:sp>
        <p:nvSpPr>
          <p:cNvPr id="6" name="Shape 2"/>
          <p:cNvSpPr/>
          <p:nvPr/>
        </p:nvSpPr>
        <p:spPr>
          <a:xfrm>
            <a:off x="4470321" y="2538413"/>
            <a:ext cx="4565333" cy="2315885"/>
          </a:xfrm>
          <a:prstGeom prst="roundRect">
            <a:avLst>
              <a:gd name="adj" fmla="val 4212"/>
            </a:avLst>
          </a:prstGeom>
          <a:solidFill>
            <a:srgbClr val="CCEEFF"/>
          </a:solidFill>
          <a:ln w="13454">
            <a:solidFill>
              <a:srgbClr val="B2D4E5"/>
            </a:solidFill>
            <a:prstDash val="solid"/>
          </a:ln>
        </p:spPr>
        <p:txBody>
          <a:bodyPr/>
          <a:lstStyle/>
          <a:p>
            <a:endParaRPr lang="en-GB"/>
          </a:p>
        </p:txBody>
      </p:sp>
      <p:sp>
        <p:nvSpPr>
          <p:cNvPr id="9" name="Shape 5"/>
          <p:cNvSpPr/>
          <p:nvPr/>
        </p:nvSpPr>
        <p:spPr>
          <a:xfrm>
            <a:off x="9252347" y="2538413"/>
            <a:ext cx="4565333" cy="2315885"/>
          </a:xfrm>
          <a:prstGeom prst="roundRect">
            <a:avLst>
              <a:gd name="adj" fmla="val 4212"/>
            </a:avLst>
          </a:prstGeom>
          <a:solidFill>
            <a:srgbClr val="CCEEFF"/>
          </a:solidFill>
          <a:ln w="13454">
            <a:solidFill>
              <a:srgbClr val="B2D4E5"/>
            </a:solidFill>
            <a:prstDash val="solid"/>
          </a:ln>
        </p:spPr>
        <p:txBody>
          <a:bodyPr/>
          <a:lstStyle/>
          <a:p>
            <a:endParaRPr lang="en-GB"/>
          </a:p>
        </p:txBody>
      </p:sp>
      <p:sp>
        <p:nvSpPr>
          <p:cNvPr id="10" name="Text 6"/>
          <p:cNvSpPr/>
          <p:nvPr/>
        </p:nvSpPr>
        <p:spPr>
          <a:xfrm>
            <a:off x="9482495" y="2768560"/>
            <a:ext cx="2167414"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Vaccine Offer</a:t>
            </a:r>
            <a:endParaRPr lang="en-US" sz="2133" dirty="0"/>
          </a:p>
        </p:txBody>
      </p:sp>
      <p:sp>
        <p:nvSpPr>
          <p:cNvPr id="12" name="Shape 8"/>
          <p:cNvSpPr/>
          <p:nvPr/>
        </p:nvSpPr>
        <p:spPr>
          <a:xfrm>
            <a:off x="4470321" y="5070991"/>
            <a:ext cx="9347359" cy="1622465"/>
          </a:xfrm>
          <a:prstGeom prst="roundRect">
            <a:avLst>
              <a:gd name="adj" fmla="val 6012"/>
            </a:avLst>
          </a:prstGeom>
          <a:solidFill>
            <a:srgbClr val="CCEEFF"/>
          </a:solidFill>
          <a:ln w="13454">
            <a:solidFill>
              <a:srgbClr val="B2D4E5"/>
            </a:solidFill>
            <a:prstDash val="solid"/>
          </a:ln>
        </p:spPr>
        <p:txBody>
          <a:bodyPr/>
          <a:lstStyle/>
          <a:p>
            <a:endParaRPr lang="en-GB"/>
          </a:p>
        </p:txBody>
      </p:sp>
      <p:sp>
        <p:nvSpPr>
          <p:cNvPr id="13" name="Text 9"/>
          <p:cNvSpPr/>
          <p:nvPr/>
        </p:nvSpPr>
        <p:spPr>
          <a:xfrm>
            <a:off x="4700468" y="5301139"/>
            <a:ext cx="2167414"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Staff Health</a:t>
            </a:r>
            <a:endParaRPr lang="en-US" sz="2133" dirty="0"/>
          </a:p>
        </p:txBody>
      </p:sp>
      <p:sp>
        <p:nvSpPr>
          <p:cNvPr id="15" name="TextBox 14">
            <a:extLst>
              <a:ext uri="{FF2B5EF4-FFF2-40B4-BE49-F238E27FC236}">
                <a16:creationId xmlns:a16="http://schemas.microsoft.com/office/drawing/2014/main" id="{EE05826E-C949-67F0-57C9-C929D0B4B8B5}"/>
              </a:ext>
            </a:extLst>
          </p:cNvPr>
          <p:cNvSpPr txBox="1"/>
          <p:nvPr/>
        </p:nvSpPr>
        <p:spPr>
          <a:xfrm>
            <a:off x="4700467" y="2769389"/>
            <a:ext cx="3818374" cy="754053"/>
          </a:xfrm>
          <a:prstGeom prst="rect">
            <a:avLst/>
          </a:prstGeom>
          <a:noFill/>
        </p:spPr>
        <p:txBody>
          <a:bodyPr wrap="square" rtlCol="0">
            <a:spAutoFit/>
          </a:bodyPr>
          <a:lstStyle/>
          <a:p>
            <a:r>
              <a:rPr lang="en-GB" sz="2150" b="1" dirty="0">
                <a:latin typeface="p22-mackinac-pro"/>
              </a:rPr>
              <a:t>Make Every Contact Count (MECC)</a:t>
            </a:r>
          </a:p>
        </p:txBody>
      </p:sp>
      <p:sp>
        <p:nvSpPr>
          <p:cNvPr id="16" name="TextBox 15">
            <a:extLst>
              <a:ext uri="{FF2B5EF4-FFF2-40B4-BE49-F238E27FC236}">
                <a16:creationId xmlns:a16="http://schemas.microsoft.com/office/drawing/2014/main" id="{CBAEC334-C252-7D3C-A1D1-B0BDF3585E3C}"/>
              </a:ext>
            </a:extLst>
          </p:cNvPr>
          <p:cNvSpPr txBox="1"/>
          <p:nvPr/>
        </p:nvSpPr>
        <p:spPr>
          <a:xfrm>
            <a:off x="9482495" y="3253876"/>
            <a:ext cx="3758083" cy="1477328"/>
          </a:xfrm>
          <a:prstGeom prst="rect">
            <a:avLst/>
          </a:prstGeom>
          <a:noFill/>
        </p:spPr>
        <p:txBody>
          <a:bodyPr wrap="square" rtlCol="0">
            <a:spAutoFit/>
          </a:bodyPr>
          <a:lstStyle/>
          <a:p>
            <a:r>
              <a:rPr lang="en-GB" dirty="0"/>
              <a:t>Offer the vaccine to unvaccinated or partially vaccinated individuals. 2 doses should be given at least 4 weeks apart. It is safe to receive an extra MMR dose</a:t>
            </a:r>
          </a:p>
        </p:txBody>
      </p:sp>
      <p:sp>
        <p:nvSpPr>
          <p:cNvPr id="17" name="TextBox 16">
            <a:extLst>
              <a:ext uri="{FF2B5EF4-FFF2-40B4-BE49-F238E27FC236}">
                <a16:creationId xmlns:a16="http://schemas.microsoft.com/office/drawing/2014/main" id="{0DBAFC53-26BB-4681-9F21-D761382A1C15}"/>
              </a:ext>
            </a:extLst>
          </p:cNvPr>
          <p:cNvSpPr txBox="1"/>
          <p:nvPr/>
        </p:nvSpPr>
        <p:spPr>
          <a:xfrm>
            <a:off x="4700467" y="5806556"/>
            <a:ext cx="8651631" cy="646331"/>
          </a:xfrm>
          <a:prstGeom prst="rect">
            <a:avLst/>
          </a:prstGeom>
          <a:noFill/>
        </p:spPr>
        <p:txBody>
          <a:bodyPr wrap="square" rtlCol="0">
            <a:spAutoFit/>
          </a:bodyPr>
          <a:lstStyle/>
          <a:p>
            <a:r>
              <a:rPr lang="en-GB" dirty="0"/>
              <a:t>Staff involved in direct patient care should have documented evidence of 2 doses of MMR or have positive antibody tests</a:t>
            </a:r>
          </a:p>
        </p:txBody>
      </p:sp>
      <p:sp>
        <p:nvSpPr>
          <p:cNvPr id="18" name="TextBox 17">
            <a:extLst>
              <a:ext uri="{FF2B5EF4-FFF2-40B4-BE49-F238E27FC236}">
                <a16:creationId xmlns:a16="http://schemas.microsoft.com/office/drawing/2014/main" id="{57843E88-DE9B-3B8F-10A0-E29965328EBC}"/>
              </a:ext>
            </a:extLst>
          </p:cNvPr>
          <p:cNvSpPr txBox="1"/>
          <p:nvPr/>
        </p:nvSpPr>
        <p:spPr>
          <a:xfrm>
            <a:off x="4701846" y="3555071"/>
            <a:ext cx="4102281" cy="1200329"/>
          </a:xfrm>
          <a:prstGeom prst="rect">
            <a:avLst/>
          </a:prstGeom>
          <a:noFill/>
        </p:spPr>
        <p:txBody>
          <a:bodyPr wrap="square" rtlCol="0">
            <a:spAutoFit/>
          </a:bodyPr>
          <a:lstStyle/>
          <a:p>
            <a:r>
              <a:rPr lang="en-GB" dirty="0"/>
              <a:t>Check immunisation history of every patient, especially children, new registrations, migrants and displaced people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2037993" y="924282"/>
            <a:ext cx="7970520" cy="694373"/>
          </a:xfrm>
          <a:prstGeom prst="rect">
            <a:avLst/>
          </a:prstGeom>
          <a:noFill/>
          <a:ln/>
        </p:spPr>
        <p:txBody>
          <a:bodyPr wrap="none" rtlCol="0" anchor="t"/>
          <a:lstStyle/>
          <a:p>
            <a:pPr marL="0" indent="0">
              <a:lnSpc>
                <a:spcPts val="5468"/>
              </a:lnSpc>
              <a:buNone/>
            </a:pPr>
            <a:r>
              <a:rPr lang="en-US" sz="4374" b="1" dirty="0">
                <a:solidFill>
                  <a:srgbClr val="000000"/>
                </a:solidFill>
                <a:latin typeface="p22-mackinac-pro" pitchFamily="34" charset="0"/>
                <a:ea typeface="p22-mackinac-pro" pitchFamily="34" charset="-122"/>
                <a:cs typeface="p22-mackinac-pro" pitchFamily="34" charset="-120"/>
              </a:rPr>
              <a:t>National MMR Call and Recall</a:t>
            </a:r>
            <a:endParaRPr lang="en-US" sz="4374" dirty="0"/>
          </a:p>
        </p:txBody>
      </p:sp>
      <p:sp>
        <p:nvSpPr>
          <p:cNvPr id="13" name="TextBox 12">
            <a:extLst>
              <a:ext uri="{FF2B5EF4-FFF2-40B4-BE49-F238E27FC236}">
                <a16:creationId xmlns:a16="http://schemas.microsoft.com/office/drawing/2014/main" id="{06B36AAA-66AA-DE3F-84F0-60F96C773D1A}"/>
              </a:ext>
            </a:extLst>
          </p:cNvPr>
          <p:cNvSpPr txBox="1"/>
          <p:nvPr/>
        </p:nvSpPr>
        <p:spPr>
          <a:xfrm>
            <a:off x="2037993" y="1970728"/>
            <a:ext cx="10048009" cy="5909310"/>
          </a:xfrm>
          <a:prstGeom prst="rect">
            <a:avLst/>
          </a:prstGeom>
          <a:noFill/>
        </p:spPr>
        <p:txBody>
          <a:bodyPr wrap="square" rtlCol="0">
            <a:spAutoFit/>
          </a:bodyPr>
          <a:lstStyle/>
          <a:p>
            <a:r>
              <a:rPr lang="en-GB" dirty="0"/>
              <a:t>To support improvements in MMR vaccine uptake there is a planned National MMR Call and Recall this will be delivered during February and March 2024. National MMR call and recall involves sending a MMR vaccination reminder/s to patients registered with a general practice in England or resident in England who are unvaccinated or are partially vaccinated according to NHSE records.</a:t>
            </a:r>
          </a:p>
          <a:p>
            <a:endParaRPr lang="en-GB" dirty="0"/>
          </a:p>
          <a:p>
            <a:r>
              <a:rPr lang="en-GB" dirty="0"/>
              <a:t>Throughout February (from w/c 05 February) and March 2024, national MMR vaccination reminders will be sent to the parents/guardians of children age 6-11 years. In London and some parts of the West Midlands, NHSE plans to extend the target age cohorts so that children and young adults age 6-25 years will receive MMR vaccination reminders. This is because these regions are at particular risk of measles outbreaks.</a:t>
            </a:r>
          </a:p>
          <a:p>
            <a:endParaRPr lang="en-GB" dirty="0"/>
          </a:p>
          <a:p>
            <a:r>
              <a:rPr lang="en-GB" dirty="0"/>
              <a:t>General practices are asked to:</a:t>
            </a:r>
          </a:p>
          <a:p>
            <a:endParaRPr lang="en-GB" dirty="0"/>
          </a:p>
          <a:p>
            <a:pPr marL="285750" indent="-285750">
              <a:buFont typeface="Arial" panose="020B0604020202020204" pitchFamily="34" charset="0"/>
              <a:buChar char="•"/>
            </a:pPr>
            <a:r>
              <a:rPr lang="en-GB" dirty="0"/>
              <a:t>Prepare to receive enquiries from their registered patients during February and March 2024 who have received a national MMR vaccination reminder,</a:t>
            </a:r>
          </a:p>
          <a:p>
            <a:endParaRPr lang="en-GB" dirty="0"/>
          </a:p>
          <a:p>
            <a:pPr marL="285750" indent="-285750">
              <a:buFont typeface="Arial" panose="020B0604020202020204" pitchFamily="34" charset="0"/>
              <a:buChar char="•"/>
            </a:pPr>
            <a:r>
              <a:rPr lang="en-GB" dirty="0"/>
              <a:t>Check immunisation records and if required offer vaccination.</a:t>
            </a:r>
          </a:p>
          <a:p>
            <a:endParaRPr lang="en-GB" dirty="0"/>
          </a:p>
          <a:p>
            <a:endParaRPr lang="en-GB" dirty="0"/>
          </a:p>
          <a:p>
            <a:r>
              <a:rPr lang="en-GB" dirty="0"/>
              <a:t>Further information on the practice role in support of national MMR call and recall is available in </a:t>
            </a:r>
          </a:p>
          <a:p>
            <a:r>
              <a:rPr lang="en-GB" dirty="0"/>
              <a:t>Annex A </a:t>
            </a:r>
            <a:r>
              <a:rPr lang="en-GB" dirty="0">
                <a:hlinkClick r:id="" action="ppaction://noaction"/>
              </a:rPr>
              <a:t>here</a:t>
            </a:r>
            <a:r>
              <a:rPr lang="en-GB"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1862"/>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8231862"/>
          </a:xfrm>
          <a:prstGeom prst="rect">
            <a:avLst/>
          </a:prstGeom>
        </p:spPr>
      </p:pic>
      <p:sp>
        <p:nvSpPr>
          <p:cNvPr id="6" name="Text 2"/>
          <p:cNvSpPr/>
          <p:nvPr/>
        </p:nvSpPr>
        <p:spPr>
          <a:xfrm>
            <a:off x="977146" y="580906"/>
            <a:ext cx="4770120" cy="660202"/>
          </a:xfrm>
          <a:prstGeom prst="rect">
            <a:avLst/>
          </a:prstGeom>
          <a:noFill/>
          <a:ln/>
        </p:spPr>
        <p:txBody>
          <a:bodyPr wrap="none" rtlCol="0" anchor="t"/>
          <a:lstStyle/>
          <a:p>
            <a:pPr marL="0" indent="0">
              <a:lnSpc>
                <a:spcPts val="5199"/>
              </a:lnSpc>
              <a:buNone/>
            </a:pPr>
            <a:r>
              <a:rPr lang="en-US" sz="4159" b="1" dirty="0">
                <a:solidFill>
                  <a:srgbClr val="000000"/>
                </a:solidFill>
                <a:latin typeface="p22-mackinac-pro" pitchFamily="34" charset="0"/>
                <a:ea typeface="p22-mackinac-pro" pitchFamily="34" charset="-122"/>
                <a:cs typeface="p22-mackinac-pro" pitchFamily="34" charset="-120"/>
              </a:rPr>
              <a:t>Measles: Key Facts</a:t>
            </a:r>
            <a:endParaRPr lang="en-US" sz="4159" dirty="0"/>
          </a:p>
        </p:txBody>
      </p:sp>
      <p:sp>
        <p:nvSpPr>
          <p:cNvPr id="7" name="Shape 3"/>
          <p:cNvSpPr/>
          <p:nvPr/>
        </p:nvSpPr>
        <p:spPr>
          <a:xfrm>
            <a:off x="977146" y="1722953"/>
            <a:ext cx="475298" cy="475298"/>
          </a:xfrm>
          <a:prstGeom prst="roundRect">
            <a:avLst>
              <a:gd name="adj" fmla="val 20002"/>
            </a:avLst>
          </a:prstGeom>
          <a:solidFill>
            <a:srgbClr val="CCEEFF"/>
          </a:solidFill>
          <a:ln w="13097">
            <a:solidFill>
              <a:srgbClr val="B2D4E5"/>
            </a:solidFill>
            <a:prstDash val="solid"/>
          </a:ln>
        </p:spPr>
        <p:txBody>
          <a:bodyPr/>
          <a:lstStyle/>
          <a:p>
            <a:endParaRPr lang="en-GB"/>
          </a:p>
        </p:txBody>
      </p:sp>
      <p:sp>
        <p:nvSpPr>
          <p:cNvPr id="8" name="Text 4"/>
          <p:cNvSpPr/>
          <p:nvPr/>
        </p:nvSpPr>
        <p:spPr>
          <a:xfrm>
            <a:off x="1150025" y="1762482"/>
            <a:ext cx="129540" cy="396121"/>
          </a:xfrm>
          <a:prstGeom prst="rect">
            <a:avLst/>
          </a:prstGeom>
          <a:noFill/>
          <a:ln/>
        </p:spPr>
        <p:txBody>
          <a:bodyPr wrap="none" rtlCol="0" anchor="t"/>
          <a:lstStyle/>
          <a:p>
            <a:pPr marL="0" indent="0" algn="ctr">
              <a:lnSpc>
                <a:spcPts val="3119"/>
              </a:lnSpc>
              <a:buNone/>
            </a:pPr>
            <a:r>
              <a:rPr lang="en-US" sz="2495" b="1" dirty="0">
                <a:solidFill>
                  <a:srgbClr val="272525"/>
                </a:solidFill>
                <a:latin typeface="p22-mackinac-pro" pitchFamily="34" charset="0"/>
                <a:ea typeface="p22-mackinac-pro" pitchFamily="34" charset="-122"/>
                <a:cs typeface="p22-mackinac-pro" pitchFamily="34" charset="-120"/>
              </a:rPr>
              <a:t>1</a:t>
            </a:r>
            <a:endParaRPr lang="en-US" sz="2495" dirty="0"/>
          </a:p>
        </p:txBody>
      </p:sp>
      <p:sp>
        <p:nvSpPr>
          <p:cNvPr id="9" name="Text 5"/>
          <p:cNvSpPr/>
          <p:nvPr/>
        </p:nvSpPr>
        <p:spPr>
          <a:xfrm>
            <a:off x="1663660" y="1795582"/>
            <a:ext cx="2392680" cy="330041"/>
          </a:xfrm>
          <a:prstGeom prst="rect">
            <a:avLst/>
          </a:prstGeom>
          <a:noFill/>
          <a:ln/>
        </p:spPr>
        <p:txBody>
          <a:bodyPr wrap="none" rtlCol="0" anchor="t"/>
          <a:lstStyle/>
          <a:p>
            <a:pPr marL="0" indent="0">
              <a:lnSpc>
                <a:spcPts val="2599"/>
              </a:lnSpc>
              <a:buNone/>
            </a:pPr>
            <a:r>
              <a:rPr lang="en-US" sz="2079" b="1" dirty="0">
                <a:solidFill>
                  <a:srgbClr val="272525"/>
                </a:solidFill>
                <a:latin typeface="p22-mackinac-pro" pitchFamily="34" charset="0"/>
                <a:ea typeface="p22-mackinac-pro" pitchFamily="34" charset="-122"/>
                <a:cs typeface="p22-mackinac-pro" pitchFamily="34" charset="-120"/>
              </a:rPr>
              <a:t>Highly Contagious</a:t>
            </a:r>
            <a:endParaRPr lang="en-US" sz="2079" dirty="0"/>
          </a:p>
        </p:txBody>
      </p:sp>
      <p:sp>
        <p:nvSpPr>
          <p:cNvPr id="11" name="Shape 7"/>
          <p:cNvSpPr/>
          <p:nvPr/>
        </p:nvSpPr>
        <p:spPr>
          <a:xfrm>
            <a:off x="7420808" y="1722953"/>
            <a:ext cx="475298" cy="475298"/>
          </a:xfrm>
          <a:prstGeom prst="roundRect">
            <a:avLst>
              <a:gd name="adj" fmla="val 20002"/>
            </a:avLst>
          </a:prstGeom>
          <a:solidFill>
            <a:srgbClr val="CCEEFF"/>
          </a:solidFill>
          <a:ln w="13097">
            <a:solidFill>
              <a:srgbClr val="B2D4E5"/>
            </a:solidFill>
            <a:prstDash val="solid"/>
          </a:ln>
        </p:spPr>
        <p:txBody>
          <a:bodyPr/>
          <a:lstStyle/>
          <a:p>
            <a:endParaRPr lang="en-GB"/>
          </a:p>
        </p:txBody>
      </p:sp>
      <p:sp>
        <p:nvSpPr>
          <p:cNvPr id="12" name="Text 8"/>
          <p:cNvSpPr/>
          <p:nvPr/>
        </p:nvSpPr>
        <p:spPr>
          <a:xfrm>
            <a:off x="7567017" y="1762482"/>
            <a:ext cx="182880" cy="396121"/>
          </a:xfrm>
          <a:prstGeom prst="rect">
            <a:avLst/>
          </a:prstGeom>
          <a:noFill/>
          <a:ln/>
        </p:spPr>
        <p:txBody>
          <a:bodyPr wrap="none" rtlCol="0" anchor="t"/>
          <a:lstStyle/>
          <a:p>
            <a:pPr marL="0" indent="0" algn="ctr">
              <a:lnSpc>
                <a:spcPts val="3119"/>
              </a:lnSpc>
              <a:buNone/>
            </a:pPr>
            <a:r>
              <a:rPr lang="en-US" sz="2495" b="1" dirty="0">
                <a:solidFill>
                  <a:srgbClr val="272525"/>
                </a:solidFill>
                <a:latin typeface="p22-mackinac-pro" pitchFamily="34" charset="0"/>
                <a:ea typeface="p22-mackinac-pro" pitchFamily="34" charset="-122"/>
                <a:cs typeface="p22-mackinac-pro" pitchFamily="34" charset="-120"/>
              </a:rPr>
              <a:t>2</a:t>
            </a:r>
            <a:endParaRPr lang="en-US" sz="2495" dirty="0"/>
          </a:p>
        </p:txBody>
      </p:sp>
      <p:sp>
        <p:nvSpPr>
          <p:cNvPr id="13" name="Text 9"/>
          <p:cNvSpPr/>
          <p:nvPr/>
        </p:nvSpPr>
        <p:spPr>
          <a:xfrm>
            <a:off x="8107323" y="1795582"/>
            <a:ext cx="2112645" cy="330041"/>
          </a:xfrm>
          <a:prstGeom prst="rect">
            <a:avLst/>
          </a:prstGeom>
          <a:noFill/>
          <a:ln/>
        </p:spPr>
        <p:txBody>
          <a:bodyPr wrap="none" rtlCol="0" anchor="t"/>
          <a:lstStyle/>
          <a:p>
            <a:pPr marL="0" indent="0">
              <a:lnSpc>
                <a:spcPts val="2599"/>
              </a:lnSpc>
              <a:buNone/>
            </a:pPr>
            <a:r>
              <a:rPr lang="en-US" sz="2079" b="1" dirty="0">
                <a:solidFill>
                  <a:srgbClr val="272525"/>
                </a:solidFill>
                <a:latin typeface="p22-mackinac-pro" pitchFamily="34" charset="0"/>
                <a:ea typeface="p22-mackinac-pro" pitchFamily="34" charset="-122"/>
                <a:cs typeface="p22-mackinac-pro" pitchFamily="34" charset="-120"/>
              </a:rPr>
              <a:t>Transmission</a:t>
            </a:r>
            <a:endParaRPr lang="en-US" sz="2079" dirty="0"/>
          </a:p>
        </p:txBody>
      </p:sp>
      <p:sp>
        <p:nvSpPr>
          <p:cNvPr id="15" name="Shape 11"/>
          <p:cNvSpPr/>
          <p:nvPr/>
        </p:nvSpPr>
        <p:spPr>
          <a:xfrm>
            <a:off x="977146" y="3304342"/>
            <a:ext cx="475298" cy="475298"/>
          </a:xfrm>
          <a:prstGeom prst="roundRect">
            <a:avLst>
              <a:gd name="adj" fmla="val 20002"/>
            </a:avLst>
          </a:prstGeom>
          <a:solidFill>
            <a:srgbClr val="CCEEFF"/>
          </a:solidFill>
          <a:ln w="13097">
            <a:solidFill>
              <a:srgbClr val="B2D4E5"/>
            </a:solidFill>
            <a:prstDash val="solid"/>
          </a:ln>
        </p:spPr>
        <p:txBody>
          <a:bodyPr/>
          <a:lstStyle/>
          <a:p>
            <a:endParaRPr lang="en-GB"/>
          </a:p>
        </p:txBody>
      </p:sp>
      <p:sp>
        <p:nvSpPr>
          <p:cNvPr id="16" name="Text 12"/>
          <p:cNvSpPr/>
          <p:nvPr/>
        </p:nvSpPr>
        <p:spPr>
          <a:xfrm>
            <a:off x="1119545" y="3343870"/>
            <a:ext cx="190500" cy="396121"/>
          </a:xfrm>
          <a:prstGeom prst="rect">
            <a:avLst/>
          </a:prstGeom>
          <a:noFill/>
          <a:ln/>
        </p:spPr>
        <p:txBody>
          <a:bodyPr wrap="none" rtlCol="0" anchor="t"/>
          <a:lstStyle/>
          <a:p>
            <a:pPr marL="0" indent="0" algn="ctr">
              <a:lnSpc>
                <a:spcPts val="3119"/>
              </a:lnSpc>
              <a:buNone/>
            </a:pPr>
            <a:r>
              <a:rPr lang="en-US" sz="2495" b="1" dirty="0">
                <a:solidFill>
                  <a:srgbClr val="272525"/>
                </a:solidFill>
                <a:latin typeface="p22-mackinac-pro" pitchFamily="34" charset="0"/>
                <a:ea typeface="p22-mackinac-pro" pitchFamily="34" charset="-122"/>
                <a:cs typeface="p22-mackinac-pro" pitchFamily="34" charset="-120"/>
              </a:rPr>
              <a:t>3</a:t>
            </a:r>
            <a:endParaRPr lang="en-US" sz="2495" dirty="0"/>
          </a:p>
        </p:txBody>
      </p:sp>
      <p:sp>
        <p:nvSpPr>
          <p:cNvPr id="17" name="Text 13"/>
          <p:cNvSpPr/>
          <p:nvPr/>
        </p:nvSpPr>
        <p:spPr>
          <a:xfrm>
            <a:off x="1663660" y="3376970"/>
            <a:ext cx="2308860" cy="330041"/>
          </a:xfrm>
          <a:prstGeom prst="rect">
            <a:avLst/>
          </a:prstGeom>
          <a:noFill/>
          <a:ln/>
        </p:spPr>
        <p:txBody>
          <a:bodyPr wrap="none" rtlCol="0" anchor="t"/>
          <a:lstStyle/>
          <a:p>
            <a:pPr marL="0" indent="0">
              <a:lnSpc>
                <a:spcPts val="2599"/>
              </a:lnSpc>
              <a:buNone/>
            </a:pPr>
            <a:r>
              <a:rPr lang="en-US" sz="2079" b="1" dirty="0">
                <a:solidFill>
                  <a:srgbClr val="272525"/>
                </a:solidFill>
                <a:latin typeface="p22-mackinac-pro" pitchFamily="34" charset="0"/>
                <a:ea typeface="p22-mackinac-pro" pitchFamily="34" charset="-122"/>
                <a:cs typeface="p22-mackinac-pro" pitchFamily="34" charset="-120"/>
              </a:rPr>
              <a:t>Incubation Period</a:t>
            </a:r>
            <a:endParaRPr lang="en-US" sz="2079" dirty="0"/>
          </a:p>
        </p:txBody>
      </p:sp>
      <p:sp>
        <p:nvSpPr>
          <p:cNvPr id="19" name="Shape 15"/>
          <p:cNvSpPr/>
          <p:nvPr/>
        </p:nvSpPr>
        <p:spPr>
          <a:xfrm>
            <a:off x="7420808" y="3304342"/>
            <a:ext cx="475298" cy="475298"/>
          </a:xfrm>
          <a:prstGeom prst="roundRect">
            <a:avLst>
              <a:gd name="adj" fmla="val 20002"/>
            </a:avLst>
          </a:prstGeom>
          <a:solidFill>
            <a:srgbClr val="CCEEFF"/>
          </a:solidFill>
          <a:ln w="13097">
            <a:solidFill>
              <a:srgbClr val="B2D4E5"/>
            </a:solidFill>
            <a:prstDash val="solid"/>
          </a:ln>
        </p:spPr>
        <p:txBody>
          <a:bodyPr/>
          <a:lstStyle/>
          <a:p>
            <a:endParaRPr lang="en-GB"/>
          </a:p>
        </p:txBody>
      </p:sp>
      <p:sp>
        <p:nvSpPr>
          <p:cNvPr id="20" name="Text 16"/>
          <p:cNvSpPr/>
          <p:nvPr/>
        </p:nvSpPr>
        <p:spPr>
          <a:xfrm>
            <a:off x="7559397" y="3343870"/>
            <a:ext cx="198120" cy="396121"/>
          </a:xfrm>
          <a:prstGeom prst="rect">
            <a:avLst/>
          </a:prstGeom>
          <a:noFill/>
          <a:ln/>
        </p:spPr>
        <p:txBody>
          <a:bodyPr wrap="none" rtlCol="0" anchor="t"/>
          <a:lstStyle/>
          <a:p>
            <a:pPr marL="0" indent="0" algn="ctr">
              <a:lnSpc>
                <a:spcPts val="3119"/>
              </a:lnSpc>
              <a:buNone/>
            </a:pPr>
            <a:r>
              <a:rPr lang="en-US" sz="2495" b="1" dirty="0">
                <a:solidFill>
                  <a:srgbClr val="272525"/>
                </a:solidFill>
                <a:latin typeface="p22-mackinac-pro" pitchFamily="34" charset="0"/>
                <a:ea typeface="p22-mackinac-pro" pitchFamily="34" charset="-122"/>
                <a:cs typeface="p22-mackinac-pro" pitchFamily="34" charset="-120"/>
              </a:rPr>
              <a:t>4</a:t>
            </a:r>
            <a:endParaRPr lang="en-US" sz="2495" dirty="0"/>
          </a:p>
        </p:txBody>
      </p:sp>
      <p:sp>
        <p:nvSpPr>
          <p:cNvPr id="21" name="Text 17"/>
          <p:cNvSpPr/>
          <p:nvPr/>
        </p:nvSpPr>
        <p:spPr>
          <a:xfrm>
            <a:off x="8107323" y="3376970"/>
            <a:ext cx="2209800" cy="330041"/>
          </a:xfrm>
          <a:prstGeom prst="rect">
            <a:avLst/>
          </a:prstGeom>
          <a:noFill/>
          <a:ln/>
        </p:spPr>
        <p:txBody>
          <a:bodyPr wrap="none" rtlCol="0" anchor="t"/>
          <a:lstStyle/>
          <a:p>
            <a:pPr marL="0" indent="0">
              <a:lnSpc>
                <a:spcPts val="2599"/>
              </a:lnSpc>
              <a:buNone/>
            </a:pPr>
            <a:r>
              <a:rPr lang="en-US" sz="2079" b="1" dirty="0">
                <a:solidFill>
                  <a:srgbClr val="272525"/>
                </a:solidFill>
                <a:latin typeface="p22-mackinac-pro" pitchFamily="34" charset="0"/>
                <a:ea typeface="p22-mackinac-pro" pitchFamily="34" charset="-122"/>
                <a:cs typeface="p22-mackinac-pro" pitchFamily="34" charset="-120"/>
              </a:rPr>
              <a:t>Infectious Period</a:t>
            </a:r>
            <a:endParaRPr lang="en-US" sz="2079" dirty="0"/>
          </a:p>
        </p:txBody>
      </p:sp>
      <p:sp>
        <p:nvSpPr>
          <p:cNvPr id="23" name="Text 19"/>
          <p:cNvSpPr/>
          <p:nvPr/>
        </p:nvSpPr>
        <p:spPr>
          <a:xfrm>
            <a:off x="977146" y="4747141"/>
            <a:ext cx="12676108" cy="337899"/>
          </a:xfrm>
          <a:prstGeom prst="rect">
            <a:avLst/>
          </a:prstGeom>
          <a:noFill/>
          <a:ln/>
        </p:spPr>
        <p:txBody>
          <a:bodyPr wrap="none" rtlCol="0" anchor="t"/>
          <a:lstStyle/>
          <a:p>
            <a:pPr marL="0" indent="0">
              <a:lnSpc>
                <a:spcPts val="2662"/>
              </a:lnSpc>
              <a:buNone/>
            </a:pPr>
            <a:endParaRPr lang="en-US" sz="1664" dirty="0"/>
          </a:p>
        </p:txBody>
      </p:sp>
      <p:pic>
        <p:nvPicPr>
          <p:cNvPr id="24" name="Image 2" descr="preencoded.png"/>
          <p:cNvPicPr>
            <a:picLocks noChangeAspect="1"/>
          </p:cNvPicPr>
          <p:nvPr/>
        </p:nvPicPr>
        <p:blipFill>
          <a:blip r:embed="rId5"/>
          <a:stretch>
            <a:fillRect/>
          </a:stretch>
        </p:blipFill>
        <p:spPr>
          <a:xfrm>
            <a:off x="3324582" y="5322689"/>
            <a:ext cx="7981236" cy="2328267"/>
          </a:xfrm>
          <a:prstGeom prst="rect">
            <a:avLst/>
          </a:prstGeom>
        </p:spPr>
      </p:pic>
      <p:sp>
        <p:nvSpPr>
          <p:cNvPr id="5" name="TextBox 4">
            <a:extLst>
              <a:ext uri="{FF2B5EF4-FFF2-40B4-BE49-F238E27FC236}">
                <a16:creationId xmlns:a16="http://schemas.microsoft.com/office/drawing/2014/main" id="{1E549D2C-B77D-0435-E398-FCE9AB6E9323}"/>
              </a:ext>
            </a:extLst>
          </p:cNvPr>
          <p:cNvSpPr txBox="1"/>
          <p:nvPr/>
        </p:nvSpPr>
        <p:spPr>
          <a:xfrm>
            <a:off x="8107323" y="2363272"/>
            <a:ext cx="5413606" cy="646331"/>
          </a:xfrm>
          <a:prstGeom prst="rect">
            <a:avLst/>
          </a:prstGeom>
          <a:noFill/>
        </p:spPr>
        <p:txBody>
          <a:bodyPr wrap="square" rtlCol="0">
            <a:spAutoFit/>
          </a:bodyPr>
          <a:lstStyle/>
          <a:p>
            <a:r>
              <a:rPr lang="en-GB" dirty="0"/>
              <a:t>Transmitted through respiratory route or direct contact with secretions</a:t>
            </a:r>
          </a:p>
        </p:txBody>
      </p:sp>
      <p:sp>
        <p:nvSpPr>
          <p:cNvPr id="25" name="TextBox 24">
            <a:extLst>
              <a:ext uri="{FF2B5EF4-FFF2-40B4-BE49-F238E27FC236}">
                <a16:creationId xmlns:a16="http://schemas.microsoft.com/office/drawing/2014/main" id="{024B7746-0CA7-F50A-008F-22100EF8C671}"/>
              </a:ext>
            </a:extLst>
          </p:cNvPr>
          <p:cNvSpPr txBox="1"/>
          <p:nvPr/>
        </p:nvSpPr>
        <p:spPr>
          <a:xfrm>
            <a:off x="1674032" y="3917774"/>
            <a:ext cx="4764616" cy="646331"/>
          </a:xfrm>
          <a:prstGeom prst="rect">
            <a:avLst/>
          </a:prstGeom>
          <a:noFill/>
        </p:spPr>
        <p:txBody>
          <a:bodyPr wrap="square" rtlCol="0">
            <a:spAutoFit/>
          </a:bodyPr>
          <a:lstStyle/>
          <a:p>
            <a:r>
              <a:rPr lang="en-GB" dirty="0"/>
              <a:t>Incubation period: 10 to 12 days from exposure to onset of symptoms</a:t>
            </a:r>
          </a:p>
        </p:txBody>
      </p:sp>
      <p:sp>
        <p:nvSpPr>
          <p:cNvPr id="26" name="TextBox 25">
            <a:extLst>
              <a:ext uri="{FF2B5EF4-FFF2-40B4-BE49-F238E27FC236}">
                <a16:creationId xmlns:a16="http://schemas.microsoft.com/office/drawing/2014/main" id="{08669A81-37E0-AB62-9AA3-76AAECB15E9F}"/>
              </a:ext>
            </a:extLst>
          </p:cNvPr>
          <p:cNvSpPr txBox="1"/>
          <p:nvPr/>
        </p:nvSpPr>
        <p:spPr>
          <a:xfrm>
            <a:off x="8107323" y="3920536"/>
            <a:ext cx="5291329" cy="646331"/>
          </a:xfrm>
          <a:prstGeom prst="rect">
            <a:avLst/>
          </a:prstGeom>
          <a:noFill/>
        </p:spPr>
        <p:txBody>
          <a:bodyPr wrap="square" rtlCol="0">
            <a:spAutoFit/>
          </a:bodyPr>
          <a:lstStyle/>
          <a:p>
            <a:r>
              <a:rPr lang="en-GB" dirty="0"/>
              <a:t>Infectious period: 4 days before to 4 days after onset of rash</a:t>
            </a:r>
          </a:p>
        </p:txBody>
      </p:sp>
      <p:sp>
        <p:nvSpPr>
          <p:cNvPr id="27" name="TextBox 26">
            <a:extLst>
              <a:ext uri="{FF2B5EF4-FFF2-40B4-BE49-F238E27FC236}">
                <a16:creationId xmlns:a16="http://schemas.microsoft.com/office/drawing/2014/main" id="{1DAAFA8D-3557-2DB7-37A6-025D11B74342}"/>
              </a:ext>
            </a:extLst>
          </p:cNvPr>
          <p:cNvSpPr txBox="1"/>
          <p:nvPr/>
        </p:nvSpPr>
        <p:spPr>
          <a:xfrm>
            <a:off x="1663660" y="2356931"/>
            <a:ext cx="4680186" cy="646331"/>
          </a:xfrm>
          <a:prstGeom prst="rect">
            <a:avLst/>
          </a:prstGeom>
          <a:noFill/>
        </p:spPr>
        <p:txBody>
          <a:bodyPr wrap="square" rtlCol="0">
            <a:spAutoFit/>
          </a:bodyPr>
          <a:lstStyle/>
          <a:p>
            <a:r>
              <a:rPr lang="en-GB" dirty="0"/>
              <a:t>Measles is caused by a virus that spreads very easily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14630400" cy="2709267"/>
          </a:xfrm>
          <a:prstGeom prst="rect">
            <a:avLst/>
          </a:prstGeom>
        </p:spPr>
      </p:pic>
      <p:sp>
        <p:nvSpPr>
          <p:cNvPr id="5" name="Text 1"/>
          <p:cNvSpPr/>
          <p:nvPr/>
        </p:nvSpPr>
        <p:spPr>
          <a:xfrm>
            <a:off x="812840" y="3611047"/>
            <a:ext cx="1034796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Clinical Presentation: Prodromal Phase</a:t>
            </a:r>
            <a:endParaRPr lang="en-US" sz="4267" dirty="0"/>
          </a:p>
        </p:txBody>
      </p:sp>
      <p:sp>
        <p:nvSpPr>
          <p:cNvPr id="6" name="Shape 2"/>
          <p:cNvSpPr/>
          <p:nvPr/>
        </p:nvSpPr>
        <p:spPr>
          <a:xfrm>
            <a:off x="1116211" y="4613315"/>
            <a:ext cx="43339" cy="2714387"/>
          </a:xfrm>
          <a:prstGeom prst="roundRect">
            <a:avLst>
              <a:gd name="adj" fmla="val 225054"/>
            </a:avLst>
          </a:prstGeom>
          <a:solidFill>
            <a:srgbClr val="B2D4E5"/>
          </a:solidFill>
          <a:ln/>
        </p:spPr>
        <p:txBody>
          <a:bodyPr/>
          <a:lstStyle/>
          <a:p>
            <a:endParaRPr lang="en-GB"/>
          </a:p>
        </p:txBody>
      </p:sp>
      <p:sp>
        <p:nvSpPr>
          <p:cNvPr id="7" name="Shape 3"/>
          <p:cNvSpPr/>
          <p:nvPr/>
        </p:nvSpPr>
        <p:spPr>
          <a:xfrm>
            <a:off x="1381720" y="5004792"/>
            <a:ext cx="758547" cy="43339"/>
          </a:xfrm>
          <a:prstGeom prst="roundRect">
            <a:avLst>
              <a:gd name="adj" fmla="val 225054"/>
            </a:avLst>
          </a:prstGeom>
          <a:solidFill>
            <a:srgbClr val="B2D4E5"/>
          </a:solidFill>
          <a:ln/>
        </p:spPr>
        <p:txBody>
          <a:bodyPr/>
          <a:lstStyle/>
          <a:p>
            <a:endParaRPr lang="en-GB"/>
          </a:p>
        </p:txBody>
      </p:sp>
      <p:sp>
        <p:nvSpPr>
          <p:cNvPr id="8" name="Shape 4"/>
          <p:cNvSpPr/>
          <p:nvPr/>
        </p:nvSpPr>
        <p:spPr>
          <a:xfrm>
            <a:off x="894040" y="4782622"/>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9" name="Text 5"/>
          <p:cNvSpPr/>
          <p:nvPr/>
        </p:nvSpPr>
        <p:spPr>
          <a:xfrm>
            <a:off x="1073110" y="4823222"/>
            <a:ext cx="12954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1</a:t>
            </a:r>
            <a:endParaRPr lang="en-US" sz="2560" dirty="0"/>
          </a:p>
        </p:txBody>
      </p:sp>
      <p:sp>
        <p:nvSpPr>
          <p:cNvPr id="10" name="Text 6"/>
          <p:cNvSpPr/>
          <p:nvPr/>
        </p:nvSpPr>
        <p:spPr>
          <a:xfrm>
            <a:off x="2329934" y="4830008"/>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Before Rash</a:t>
            </a:r>
            <a:endParaRPr lang="en-US" sz="2133" dirty="0"/>
          </a:p>
        </p:txBody>
      </p:sp>
      <p:sp>
        <p:nvSpPr>
          <p:cNvPr id="12" name="Shape 8"/>
          <p:cNvSpPr/>
          <p:nvPr/>
        </p:nvSpPr>
        <p:spPr>
          <a:xfrm>
            <a:off x="1381720" y="6470333"/>
            <a:ext cx="758547" cy="43339"/>
          </a:xfrm>
          <a:prstGeom prst="roundRect">
            <a:avLst>
              <a:gd name="adj" fmla="val 225054"/>
            </a:avLst>
          </a:prstGeom>
          <a:solidFill>
            <a:srgbClr val="B2D4E5"/>
          </a:solidFill>
          <a:ln/>
        </p:spPr>
        <p:txBody>
          <a:bodyPr/>
          <a:lstStyle/>
          <a:p>
            <a:endParaRPr lang="en-GB"/>
          </a:p>
        </p:txBody>
      </p:sp>
      <p:sp>
        <p:nvSpPr>
          <p:cNvPr id="13" name="Shape 9"/>
          <p:cNvSpPr/>
          <p:nvPr/>
        </p:nvSpPr>
        <p:spPr>
          <a:xfrm>
            <a:off x="894040" y="6248162"/>
            <a:ext cx="487680" cy="487680"/>
          </a:xfrm>
          <a:prstGeom prst="roundRect">
            <a:avLst>
              <a:gd name="adj" fmla="val 20000"/>
            </a:avLst>
          </a:prstGeom>
          <a:solidFill>
            <a:srgbClr val="CCEEFF"/>
          </a:solidFill>
          <a:ln w="13454">
            <a:solidFill>
              <a:srgbClr val="B2D4E5"/>
            </a:solidFill>
            <a:prstDash val="solid"/>
          </a:ln>
        </p:spPr>
        <p:txBody>
          <a:bodyPr/>
          <a:lstStyle/>
          <a:p>
            <a:endParaRPr lang="en-GB"/>
          </a:p>
        </p:txBody>
      </p:sp>
      <p:sp>
        <p:nvSpPr>
          <p:cNvPr id="14" name="Text 10"/>
          <p:cNvSpPr/>
          <p:nvPr/>
        </p:nvSpPr>
        <p:spPr>
          <a:xfrm>
            <a:off x="1042630" y="6288762"/>
            <a:ext cx="190500" cy="406360"/>
          </a:xfrm>
          <a:prstGeom prst="rect">
            <a:avLst/>
          </a:prstGeom>
          <a:noFill/>
          <a:ln/>
        </p:spPr>
        <p:txBody>
          <a:bodyPr wrap="none" rtlCol="0" anchor="t"/>
          <a:lstStyle/>
          <a:p>
            <a:pPr marL="0" indent="0" algn="ctr">
              <a:lnSpc>
                <a:spcPts val="3200"/>
              </a:lnSpc>
              <a:buNone/>
            </a:pPr>
            <a:r>
              <a:rPr lang="en-US" sz="2560" b="1" dirty="0">
                <a:solidFill>
                  <a:srgbClr val="272525"/>
                </a:solidFill>
                <a:latin typeface="p22-mackinac-pro" pitchFamily="34" charset="0"/>
                <a:ea typeface="p22-mackinac-pro" pitchFamily="34" charset="-122"/>
                <a:cs typeface="p22-mackinac-pro" pitchFamily="34" charset="-120"/>
              </a:rPr>
              <a:t>2</a:t>
            </a:r>
            <a:endParaRPr lang="en-US" sz="2560" dirty="0"/>
          </a:p>
        </p:txBody>
      </p:sp>
      <p:sp>
        <p:nvSpPr>
          <p:cNvPr id="15" name="Text 11"/>
          <p:cNvSpPr/>
          <p:nvPr/>
        </p:nvSpPr>
        <p:spPr>
          <a:xfrm>
            <a:off x="2329934" y="6295549"/>
            <a:ext cx="2167414" cy="338733"/>
          </a:xfrm>
          <a:prstGeom prst="rect">
            <a:avLst/>
          </a:prstGeom>
          <a:noFill/>
          <a:ln/>
        </p:spPr>
        <p:txBody>
          <a:bodyPr wrap="none" rtlCol="0" anchor="t"/>
          <a:lstStyle/>
          <a:p>
            <a:pPr marL="0" indent="0" algn="l">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Fever Peak</a:t>
            </a:r>
            <a:endParaRPr lang="en-US" sz="2133" dirty="0"/>
          </a:p>
        </p:txBody>
      </p:sp>
      <p:sp>
        <p:nvSpPr>
          <p:cNvPr id="17" name="TextBox 16">
            <a:extLst>
              <a:ext uri="{FF2B5EF4-FFF2-40B4-BE49-F238E27FC236}">
                <a16:creationId xmlns:a16="http://schemas.microsoft.com/office/drawing/2014/main" id="{44307AB9-0117-7F6E-A42A-BCEE130CFA36}"/>
              </a:ext>
            </a:extLst>
          </p:cNvPr>
          <p:cNvSpPr txBox="1"/>
          <p:nvPr/>
        </p:nvSpPr>
        <p:spPr>
          <a:xfrm>
            <a:off x="2329934" y="5361704"/>
            <a:ext cx="8510954" cy="646331"/>
          </a:xfrm>
          <a:prstGeom prst="rect">
            <a:avLst/>
          </a:prstGeom>
          <a:noFill/>
        </p:spPr>
        <p:txBody>
          <a:bodyPr wrap="square" rtlCol="0">
            <a:spAutoFit/>
          </a:bodyPr>
          <a:lstStyle/>
          <a:p>
            <a:r>
              <a:rPr lang="en-GB" dirty="0"/>
              <a:t>2 to 4 days before the rash appears: </a:t>
            </a:r>
            <a:r>
              <a:rPr lang="en-GB" b="1" dirty="0"/>
              <a:t>high fever, cough, runny/stuffy nose, sneezing and sore red eyes that are sensitive to light (conjunctivitis)</a:t>
            </a:r>
          </a:p>
        </p:txBody>
      </p:sp>
      <p:sp>
        <p:nvSpPr>
          <p:cNvPr id="20" name="TextBox 19">
            <a:extLst>
              <a:ext uri="{FF2B5EF4-FFF2-40B4-BE49-F238E27FC236}">
                <a16:creationId xmlns:a16="http://schemas.microsoft.com/office/drawing/2014/main" id="{FE33B582-4B41-E274-53AD-FC7DA1DCCEA6}"/>
              </a:ext>
            </a:extLst>
          </p:cNvPr>
          <p:cNvSpPr txBox="1"/>
          <p:nvPr/>
        </p:nvSpPr>
        <p:spPr>
          <a:xfrm>
            <a:off x="2329934" y="6817611"/>
            <a:ext cx="8719051" cy="369332"/>
          </a:xfrm>
          <a:prstGeom prst="rect">
            <a:avLst/>
          </a:prstGeom>
          <a:noFill/>
        </p:spPr>
        <p:txBody>
          <a:bodyPr wrap="square" rtlCol="0">
            <a:spAutoFit/>
          </a:bodyPr>
          <a:lstStyle/>
          <a:p>
            <a:r>
              <a:rPr lang="en-GB" dirty="0"/>
              <a:t>Fever typically increases to peak around rash onset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GB"/>
          </a:p>
        </p:txBody>
      </p:sp>
      <p:pic>
        <p:nvPicPr>
          <p:cNvPr id="4" name="Image 1" descr="preencoded.png"/>
          <p:cNvPicPr>
            <a:picLocks noChangeAspect="1"/>
          </p:cNvPicPr>
          <p:nvPr/>
        </p:nvPicPr>
        <p:blipFill>
          <a:blip r:embed="rId4"/>
          <a:stretch>
            <a:fillRect/>
          </a:stretch>
        </p:blipFill>
        <p:spPr>
          <a:xfrm>
            <a:off x="0" y="0"/>
            <a:ext cx="3657600" cy="8229600"/>
          </a:xfrm>
          <a:prstGeom prst="rect">
            <a:avLst/>
          </a:prstGeom>
        </p:spPr>
      </p:pic>
      <p:sp>
        <p:nvSpPr>
          <p:cNvPr id="5" name="Text 1"/>
          <p:cNvSpPr/>
          <p:nvPr/>
        </p:nvSpPr>
        <p:spPr>
          <a:xfrm>
            <a:off x="4470321" y="2056209"/>
            <a:ext cx="9243060" cy="677228"/>
          </a:xfrm>
          <a:prstGeom prst="rect">
            <a:avLst/>
          </a:prstGeom>
          <a:noFill/>
          <a:ln/>
        </p:spPr>
        <p:txBody>
          <a:bodyPr wrap="none" rtlCol="0" anchor="t"/>
          <a:lstStyle/>
          <a:p>
            <a:pPr marL="0" indent="0">
              <a:lnSpc>
                <a:spcPts val="5333"/>
              </a:lnSpc>
              <a:buNone/>
            </a:pPr>
            <a:r>
              <a:rPr lang="en-US" sz="4267" b="1" dirty="0">
                <a:solidFill>
                  <a:srgbClr val="000000"/>
                </a:solidFill>
                <a:latin typeface="p22-mackinac-pro" pitchFamily="34" charset="0"/>
                <a:ea typeface="p22-mackinac-pro" pitchFamily="34" charset="-122"/>
                <a:cs typeface="p22-mackinac-pro" pitchFamily="34" charset="-120"/>
              </a:rPr>
              <a:t>Clinical Presentation: Koplik Spots</a:t>
            </a:r>
            <a:endParaRPr lang="en-US" sz="4267" dirty="0"/>
          </a:p>
        </p:txBody>
      </p:sp>
      <p:sp>
        <p:nvSpPr>
          <p:cNvPr id="6" name="Shape 2"/>
          <p:cNvSpPr/>
          <p:nvPr/>
        </p:nvSpPr>
        <p:spPr>
          <a:xfrm>
            <a:off x="4470321" y="3058478"/>
            <a:ext cx="4565333" cy="1622465"/>
          </a:xfrm>
          <a:prstGeom prst="roundRect">
            <a:avLst>
              <a:gd name="adj" fmla="val 6012"/>
            </a:avLst>
          </a:prstGeom>
          <a:solidFill>
            <a:srgbClr val="CCEEFF"/>
          </a:solidFill>
          <a:ln w="13454">
            <a:solidFill>
              <a:srgbClr val="B2D4E5"/>
            </a:solidFill>
            <a:prstDash val="solid"/>
          </a:ln>
        </p:spPr>
        <p:txBody>
          <a:bodyPr/>
          <a:lstStyle/>
          <a:p>
            <a:endParaRPr lang="en-GB"/>
          </a:p>
        </p:txBody>
      </p:sp>
      <p:sp>
        <p:nvSpPr>
          <p:cNvPr id="7" name="Text 3"/>
          <p:cNvSpPr/>
          <p:nvPr/>
        </p:nvSpPr>
        <p:spPr>
          <a:xfrm>
            <a:off x="4700468" y="3288625"/>
            <a:ext cx="2167414"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Koplik Spots</a:t>
            </a:r>
            <a:endParaRPr lang="en-US" sz="2133" dirty="0"/>
          </a:p>
        </p:txBody>
      </p:sp>
      <p:sp>
        <p:nvSpPr>
          <p:cNvPr id="9" name="Shape 5"/>
          <p:cNvSpPr/>
          <p:nvPr/>
        </p:nvSpPr>
        <p:spPr>
          <a:xfrm>
            <a:off x="9252347" y="3058478"/>
            <a:ext cx="4565333" cy="1622465"/>
          </a:xfrm>
          <a:prstGeom prst="roundRect">
            <a:avLst>
              <a:gd name="adj" fmla="val 6012"/>
            </a:avLst>
          </a:prstGeom>
          <a:solidFill>
            <a:srgbClr val="CCEEFF"/>
          </a:solidFill>
          <a:ln w="13454">
            <a:solidFill>
              <a:srgbClr val="B2D4E5"/>
            </a:solidFill>
            <a:prstDash val="solid"/>
          </a:ln>
        </p:spPr>
        <p:txBody>
          <a:bodyPr/>
          <a:lstStyle/>
          <a:p>
            <a:endParaRPr lang="en-GB"/>
          </a:p>
        </p:txBody>
      </p:sp>
      <p:sp>
        <p:nvSpPr>
          <p:cNvPr id="10" name="Text 6"/>
          <p:cNvSpPr/>
          <p:nvPr/>
        </p:nvSpPr>
        <p:spPr>
          <a:xfrm>
            <a:off x="9482495" y="3288625"/>
            <a:ext cx="2225040"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Prodromal Phase</a:t>
            </a:r>
            <a:endParaRPr lang="en-US" sz="2133" dirty="0"/>
          </a:p>
        </p:txBody>
      </p:sp>
      <p:sp>
        <p:nvSpPr>
          <p:cNvPr id="12" name="Shape 8"/>
          <p:cNvSpPr/>
          <p:nvPr/>
        </p:nvSpPr>
        <p:spPr>
          <a:xfrm>
            <a:off x="4470321" y="4897636"/>
            <a:ext cx="9347359" cy="1275755"/>
          </a:xfrm>
          <a:prstGeom prst="roundRect">
            <a:avLst>
              <a:gd name="adj" fmla="val 7645"/>
            </a:avLst>
          </a:prstGeom>
          <a:solidFill>
            <a:srgbClr val="CCEEFF"/>
          </a:solidFill>
          <a:ln w="13454">
            <a:solidFill>
              <a:srgbClr val="B2D4E5"/>
            </a:solidFill>
            <a:prstDash val="solid"/>
          </a:ln>
        </p:spPr>
        <p:txBody>
          <a:bodyPr/>
          <a:lstStyle/>
          <a:p>
            <a:endParaRPr lang="en-GB" dirty="0"/>
          </a:p>
        </p:txBody>
      </p:sp>
      <p:sp>
        <p:nvSpPr>
          <p:cNvPr id="13" name="Text 9"/>
          <p:cNvSpPr/>
          <p:nvPr/>
        </p:nvSpPr>
        <p:spPr>
          <a:xfrm>
            <a:off x="4700468" y="5127784"/>
            <a:ext cx="2644140" cy="338733"/>
          </a:xfrm>
          <a:prstGeom prst="rect">
            <a:avLst/>
          </a:prstGeom>
          <a:noFill/>
          <a:ln/>
        </p:spPr>
        <p:txBody>
          <a:bodyPr wrap="none" rtlCol="0" anchor="t"/>
          <a:lstStyle/>
          <a:p>
            <a:pPr marL="0" indent="0">
              <a:lnSpc>
                <a:spcPts val="2667"/>
              </a:lnSpc>
              <a:buNone/>
            </a:pPr>
            <a:r>
              <a:rPr lang="en-US" sz="2133" b="1" dirty="0">
                <a:solidFill>
                  <a:srgbClr val="272525"/>
                </a:solidFill>
                <a:latin typeface="p22-mackinac-pro" pitchFamily="34" charset="0"/>
                <a:ea typeface="p22-mackinac-pro" pitchFamily="34" charset="-122"/>
                <a:cs typeface="p22-mackinac-pro" pitchFamily="34" charset="-120"/>
              </a:rPr>
              <a:t>Spot Disappearance</a:t>
            </a:r>
            <a:endParaRPr lang="en-US" sz="2133" dirty="0"/>
          </a:p>
        </p:txBody>
      </p:sp>
      <p:sp>
        <p:nvSpPr>
          <p:cNvPr id="15" name="TextBox 14">
            <a:extLst>
              <a:ext uri="{FF2B5EF4-FFF2-40B4-BE49-F238E27FC236}">
                <a16:creationId xmlns:a16="http://schemas.microsoft.com/office/drawing/2014/main" id="{4FAEBDD8-BC14-7E06-BF20-83C244F530AC}"/>
              </a:ext>
            </a:extLst>
          </p:cNvPr>
          <p:cNvSpPr txBox="1"/>
          <p:nvPr/>
        </p:nvSpPr>
        <p:spPr>
          <a:xfrm>
            <a:off x="4700468" y="3842124"/>
            <a:ext cx="3908809" cy="646331"/>
          </a:xfrm>
          <a:prstGeom prst="rect">
            <a:avLst/>
          </a:prstGeom>
          <a:noFill/>
        </p:spPr>
        <p:txBody>
          <a:bodyPr wrap="square" rtlCol="0">
            <a:spAutoFit/>
          </a:bodyPr>
          <a:lstStyle/>
          <a:p>
            <a:r>
              <a:rPr lang="en-GB"/>
              <a:t>Koplik spots are small white/bluish spots inside cheeks/back of the lips.</a:t>
            </a:r>
          </a:p>
        </p:txBody>
      </p:sp>
      <p:sp>
        <p:nvSpPr>
          <p:cNvPr id="16" name="TextBox 15">
            <a:extLst>
              <a:ext uri="{FF2B5EF4-FFF2-40B4-BE49-F238E27FC236}">
                <a16:creationId xmlns:a16="http://schemas.microsoft.com/office/drawing/2014/main" id="{77CEF164-539D-B325-1FD4-53F872203488}"/>
              </a:ext>
            </a:extLst>
          </p:cNvPr>
          <p:cNvSpPr txBox="1"/>
          <p:nvPr/>
        </p:nvSpPr>
        <p:spPr>
          <a:xfrm>
            <a:off x="9482495" y="3789193"/>
            <a:ext cx="4001404" cy="646331"/>
          </a:xfrm>
          <a:prstGeom prst="rect">
            <a:avLst/>
          </a:prstGeom>
          <a:noFill/>
        </p:spPr>
        <p:txBody>
          <a:bodyPr wrap="square" rtlCol="0">
            <a:spAutoFit/>
          </a:bodyPr>
          <a:lstStyle/>
          <a:p>
            <a:r>
              <a:rPr lang="en-GB"/>
              <a:t>Characteristic of the prodromal phase, appearing 1 to 4 days before the rash.</a:t>
            </a:r>
          </a:p>
        </p:txBody>
      </p:sp>
      <p:sp>
        <p:nvSpPr>
          <p:cNvPr id="17" name="TextBox 16">
            <a:extLst>
              <a:ext uri="{FF2B5EF4-FFF2-40B4-BE49-F238E27FC236}">
                <a16:creationId xmlns:a16="http://schemas.microsoft.com/office/drawing/2014/main" id="{74918096-4F16-FEFB-983E-03C610D5BCA3}"/>
              </a:ext>
            </a:extLst>
          </p:cNvPr>
          <p:cNvSpPr txBox="1"/>
          <p:nvPr/>
        </p:nvSpPr>
        <p:spPr>
          <a:xfrm>
            <a:off x="4700468" y="5535513"/>
            <a:ext cx="7988440" cy="369332"/>
          </a:xfrm>
          <a:prstGeom prst="rect">
            <a:avLst/>
          </a:prstGeom>
          <a:noFill/>
        </p:spPr>
        <p:txBody>
          <a:bodyPr wrap="square" rtlCol="0">
            <a:spAutoFit/>
          </a:bodyPr>
          <a:lstStyle/>
          <a:p>
            <a:r>
              <a:rPr lang="en-GB"/>
              <a:t>Usually disappear on day 2 of the rash, so may not be present when case presents.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4840</TotalTime>
  <Words>1961</Words>
  <Application>Microsoft Office PowerPoint</Application>
  <PresentationFormat>Custom</PresentationFormat>
  <Paragraphs>238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Eudoxus Sans</vt:lpstr>
      <vt:lpstr>p22-mackinac-pro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CHAMPION, Lucy (NHS SOMERSET ICB - 11X)</cp:lastModifiedBy>
  <cp:revision>25</cp:revision>
  <dcterms:created xsi:type="dcterms:W3CDTF">2024-01-22T16:43:29Z</dcterms:created>
  <dcterms:modified xsi:type="dcterms:W3CDTF">2024-02-15T13:04:22Z</dcterms:modified>
</cp:coreProperties>
</file>