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13" r:id="rId5"/>
    <p:sldMasterId id="2147483721" r:id="rId6"/>
    <p:sldMasterId id="2147483728" r:id="rId7"/>
    <p:sldMasterId id="2147483735" r:id="rId8"/>
  </p:sldMasterIdLst>
  <p:notesMasterIdLst>
    <p:notesMasterId r:id="rId31"/>
  </p:notesMasterIdLst>
  <p:sldIdLst>
    <p:sldId id="2146847296" r:id="rId9"/>
    <p:sldId id="2146847305" r:id="rId10"/>
    <p:sldId id="2146847306" r:id="rId11"/>
    <p:sldId id="2146847329" r:id="rId12"/>
    <p:sldId id="2146847307" r:id="rId13"/>
    <p:sldId id="2146847309" r:id="rId14"/>
    <p:sldId id="2146847311" r:id="rId15"/>
    <p:sldId id="583" r:id="rId16"/>
    <p:sldId id="2146847326" r:id="rId17"/>
    <p:sldId id="2146847324" r:id="rId18"/>
    <p:sldId id="2146847316" r:id="rId19"/>
    <p:sldId id="2146847314" r:id="rId20"/>
    <p:sldId id="2146847315" r:id="rId21"/>
    <p:sldId id="2146847317" r:id="rId22"/>
    <p:sldId id="2146847325" r:id="rId23"/>
    <p:sldId id="2146847319" r:id="rId24"/>
    <p:sldId id="2146847323" r:id="rId25"/>
    <p:sldId id="2146847322" r:id="rId26"/>
    <p:sldId id="257" r:id="rId27"/>
    <p:sldId id="2146847321" r:id="rId28"/>
    <p:sldId id="2146847327" r:id="rId29"/>
    <p:sldId id="21468473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26F34-F158-4083-E5F7-AD0584497656}" name="Vanessa Saliba" initials="VS" userId="S::Vanessa.Saliba@ukhsa.gov.uk::a067d829-fb62-4f24-a0f6-ad915d9e21a4" providerId="AD"/>
  <p188:author id="{1EE0E5FC-8D7A-BE43-F164-5F82986A0828}" name="Lisa Ritchie" initials="LR" userId="S::lisaritchie@england.nhs.uk::91e54757-9499-41aa-bb9f-bfcde14a81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cloghrie, Paul" initials="MP" lastIdx="1" clrIdx="0">
    <p:extLst>
      <p:ext uri="{19B8F6BF-5375-455C-9EA6-DF929625EA0E}">
        <p15:presenceInfo xmlns:p15="http://schemas.microsoft.com/office/powerpoint/2012/main" userId="S::paul.mccloghrie@dhsc.gov.uk::42cc6f57-d4cf-4277-be3f-4726c2a4c893" providerId="AD"/>
      </p:ext>
    </p:extLst>
  </p:cmAuthor>
  <p:cmAuthor id="2" name="Cooke, Laura" initials="CL" lastIdx="6" clrIdx="1">
    <p:extLst>
      <p:ext uri="{19B8F6BF-5375-455C-9EA6-DF929625EA0E}">
        <p15:presenceInfo xmlns:p15="http://schemas.microsoft.com/office/powerpoint/2012/main" userId="S::laura.cooke@dhsc.gov.uk::ff93902b-a1fc-4165-ba15-a0112ef9b96d" providerId="AD"/>
      </p:ext>
    </p:extLst>
  </p:cmAuthor>
  <p:cmAuthor id="3" name="Vanessa Saliba" initials="VS" lastIdx="2" clrIdx="2">
    <p:extLst>
      <p:ext uri="{19B8F6BF-5375-455C-9EA6-DF929625EA0E}">
        <p15:presenceInfo xmlns:p15="http://schemas.microsoft.com/office/powerpoint/2012/main" userId="S::Vanessa.Saliba@phe.gov.uk::a067d829-fb62-4f24-a0f6-ad915d9e2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4648"/>
  </p:normalViewPr>
  <p:slideViewPr>
    <p:cSldViewPr snapToGrid="0">
      <p:cViewPr varScale="1">
        <p:scale>
          <a:sx n="109" d="100"/>
          <a:sy n="109" d="100"/>
        </p:scale>
        <p:origin x="852"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90B96-1F2A-452B-95FB-58CF70C724AF}"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147A8-5BDD-4B98-980E-8F986B0F9CC6}" type="slidenum">
              <a:rPr lang="en-GB" smtClean="0"/>
              <a:t>‹#›</a:t>
            </a:fld>
            <a:endParaRPr lang="en-GB"/>
          </a:p>
        </p:txBody>
      </p:sp>
    </p:spTree>
    <p:extLst>
      <p:ext uri="{BB962C8B-B14F-4D97-AF65-F5344CB8AC3E}">
        <p14:creationId xmlns:p14="http://schemas.microsoft.com/office/powerpoint/2010/main" val="200893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MMR vaccines for intramuscular (IM) administration are supplied either as a suspension in a pre-filled syringe or as a freeze dried powder and solution for reconstitution. They should be prepared in accordance with manufacturers instructions and shaken well before they are administered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377780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398219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Primary Care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878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Primary Care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53649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Primary Care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65681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308725"/>
          </a:xfrm>
        </p:spPr>
        <p:txBody>
          <a:bodyPr rtlCol="0">
            <a:normAutofit/>
          </a:bodyPr>
          <a:lstStyle/>
          <a:p>
            <a:pPr lvl="0"/>
            <a:r>
              <a:rPr lang="en-US" noProof="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Measles for Primary Care</a:t>
            </a:r>
            <a:endParaRPr lang="en-US" dirty="0">
              <a:solidFill>
                <a:prstClr val="white"/>
              </a:solidFill>
            </a:endParaRPr>
          </a:p>
        </p:txBody>
      </p:sp>
    </p:spTree>
    <p:extLst>
      <p:ext uri="{BB962C8B-B14F-4D97-AF65-F5344CB8AC3E}">
        <p14:creationId xmlns:p14="http://schemas.microsoft.com/office/powerpoint/2010/main" val="51716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Measles for Primary Care</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7F02-FD7A-4A65-81BA-44C64D3FAAF4}"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101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9690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0776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15173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9785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7032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Primary Care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4" name="Freeform 7">
            <a:extLst>
              <a:ext uri="{FF2B5EF4-FFF2-40B4-BE49-F238E27FC236}">
                <a16:creationId xmlns:a16="http://schemas.microsoft.com/office/drawing/2014/main" id="{5F93AF5F-BC68-4941-59A8-515719D2EC1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78096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Primary Care</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117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82852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5542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6981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6015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376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Primary Care</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542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153559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693026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84584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Primary Care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5" name="Freeform 6">
            <a:extLst>
              <a:ext uri="{FF2B5EF4-FFF2-40B4-BE49-F238E27FC236}">
                <a16:creationId xmlns:a16="http://schemas.microsoft.com/office/drawing/2014/main" id="{55A91C04-FB52-4A95-97D0-7D8258229FA2}"/>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236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086338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24416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64195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Primary Care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2" name="Freeform 8">
            <a:extLst>
              <a:ext uri="{FF2B5EF4-FFF2-40B4-BE49-F238E27FC236}">
                <a16:creationId xmlns:a16="http://schemas.microsoft.com/office/drawing/2014/main" id="{7727E256-A321-3939-3471-9E0957B1CE5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70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Primary Care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3" name="Freeform 4">
            <a:extLst>
              <a:ext uri="{FF2B5EF4-FFF2-40B4-BE49-F238E27FC236}">
                <a16:creationId xmlns:a16="http://schemas.microsoft.com/office/drawing/2014/main" id="{49860EE1-260D-6377-E340-74F855FD5904}"/>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788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A392702-8A81-A348-9376-DFBCBFDB4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21" y="244531"/>
            <a:ext cx="1713105" cy="1625997"/>
          </a:xfrm>
          <a:prstGeom prst="rect">
            <a:avLst/>
          </a:prstGeom>
        </p:spPr>
      </p:pic>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043385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Measles for Primary Care</a:t>
            </a:r>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02213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7946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Primary Care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021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Primary Care</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15876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672" r:id="rId7"/>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Measles for Primary Care</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497943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6378770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26620727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8"/>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8283586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emergencies/disease-outbreak-new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ks.nice.org.uk/topics/measles/management/management/#admission-referral" TargetMode="External"/><Relationship Id="rId2" Type="http://schemas.openxmlformats.org/officeDocument/2006/relationships/hyperlink" Target="https://www.gov.uk/health-protection-team"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national-measles-guideline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gov.uk/government/publications/measles-post-exposure-prophylaxi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and.nhs.uk/publication/national-infection-prevention-and-control-manual-for-england-appendices/#heading-11" TargetMode="External"/><Relationship Id="rId2" Type="http://schemas.openxmlformats.org/officeDocument/2006/relationships/hyperlink" Target="https://www.england.nhs.uk/national-infection-prevention-and-control-manual-nipcm-for-england/chapter-2-transmission-based-precautions-tbps/" TargetMode="External"/><Relationship Id="rId1" Type="http://schemas.openxmlformats.org/officeDocument/2006/relationships/slideLayout" Target="../slideLayouts/slideLayout30.xml"/><Relationship Id="rId5" Type="http://schemas.openxmlformats.org/officeDocument/2006/relationships/hyperlink" Target="https://assets.publishing.service.gov.uk/media/5a7abc09e5274a319e77a5b9/Green-Book-Chapter-12.pdf" TargetMode="External"/><Relationship Id="rId4" Type="http://schemas.openxmlformats.org/officeDocument/2006/relationships/hyperlink" Target="https://www.england.nhs.uk/national-infection-prevention-and-control-manual-nipcm-for-england/chapter-1-standard-infection-control-precautions-sic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england.nhs.uk/publication/national-infection-prevention-and-control/" TargetMode="External"/><Relationship Id="rId3" Type="http://schemas.openxmlformats.org/officeDocument/2006/relationships/hyperlink" Target="https://www.gov.uk/government/publications/viral-rash-in-pregnancy" TargetMode="External"/><Relationship Id="rId7" Type="http://schemas.openxmlformats.org/officeDocument/2006/relationships/hyperlink" Target="https://cks.nice.org.uk/topics/measles/management/management/#admission-referral" TargetMode="External"/><Relationship Id="rId2" Type="http://schemas.openxmlformats.org/officeDocument/2006/relationships/hyperlink" Target="https://www.gov.uk/government/publications/national-measles-guidelines" TargetMode="External"/><Relationship Id="rId1" Type="http://schemas.openxmlformats.org/officeDocument/2006/relationships/slideLayout" Target="../slideLayouts/slideLayout16.xml"/><Relationship Id="rId6" Type="http://schemas.openxmlformats.org/officeDocument/2006/relationships/hyperlink" Target="https://www.gov.uk/government/publications/measles-the-green-book-chapter-21" TargetMode="External"/><Relationship Id="rId5" Type="http://schemas.openxmlformats.org/officeDocument/2006/relationships/hyperlink" Target="https://www.gov.uk/government/collections/measles-guidance-data-and-analysis#vaccination" TargetMode="External"/><Relationship Id="rId10" Type="http://schemas.openxmlformats.org/officeDocument/2006/relationships/hyperlink" Target="https://www.gov.uk/government/publications/the-health-and-social-care-act-2008-code-of-practice-on-the-prevention-and-control-of-infections-and-related-guidance" TargetMode="External"/><Relationship Id="rId4" Type="http://schemas.openxmlformats.org/officeDocument/2006/relationships/hyperlink" Target="https://www.gov.uk/government/collections/measles-guidance-data-and-analysis#clinical-management" TargetMode="External"/><Relationship Id="rId9" Type="http://schemas.openxmlformats.org/officeDocument/2006/relationships/hyperlink" Target="https://www.gov.uk/government/publications/immunisation-of-healthcare-and-laboratory-staff-the-green-book-chapter-12"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ice.org.uk/guidance/ng218" TargetMode="External"/><Relationship Id="rId3" Type="http://schemas.openxmlformats.org/officeDocument/2006/relationships/hyperlink" Target="https://www.gov.uk/government/publications/mmr-for-all-general-leaflet" TargetMode="External"/><Relationship Id="rId7" Type="http://schemas.openxmlformats.org/officeDocument/2006/relationships/hyperlink" Target="https://www.gov.uk/government/publications/measles-outbreak" TargetMode="External"/><Relationship Id="rId2" Type="http://schemas.openxmlformats.org/officeDocument/2006/relationships/hyperlink" Target="https://www.gov.uk/government/publications/measles-and-rubella-elimination-uk-strategy" TargetMode="External"/><Relationship Id="rId1" Type="http://schemas.openxmlformats.org/officeDocument/2006/relationships/slideLayout" Target="../slideLayouts/slideLayout16.xml"/><Relationship Id="rId6" Type="http://schemas.openxmlformats.org/officeDocument/2006/relationships/hyperlink" Target="https://www.gov.uk/government/publications/health-protection-in-schools-and-other-childcare-facilities" TargetMode="External"/><Relationship Id="rId5" Type="http://schemas.openxmlformats.org/officeDocument/2006/relationships/hyperlink" Target="https://ukhsa.blog.gov.uk/2022/02/01/what-do-i-need-to-know-about-the-mmr-vaccine/" TargetMode="External"/><Relationship Id="rId4" Type="http://schemas.openxmlformats.org/officeDocument/2006/relationships/hyperlink" Target="https://assets.publishing.service.gov.uk/government/uploads/system/uploads/attachment_data/file/689712/Measles_adults_DL_Leaflet_03_.pdf" TargetMode="External"/><Relationship Id="rId9" Type="http://schemas.openxmlformats.org/officeDocument/2006/relationships/hyperlink" Target="https://www.gov.uk/government/publications/the-complete-routine-immunisation-schedul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longtermplan.nhs.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media/5e021b9140f0b6665e80187b/Greenbook_chapter_21_Measles_December_2019.pdf"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www.gov.uk/government/publications/measles-the-green-book-chapter-21" TargetMode="External"/><Relationship Id="rId5" Type="http://schemas.openxmlformats.org/officeDocument/2006/relationships/image" Target="../media/image7.tm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613665" y="2528657"/>
            <a:ext cx="10964670" cy="1971423"/>
          </a:xfrm>
        </p:spPr>
        <p:txBody>
          <a:bodyPr>
            <a:normAutofit/>
          </a:bodyPr>
          <a:lstStyle/>
          <a:p>
            <a:r>
              <a:rPr lang="en-GB" b="1" dirty="0"/>
              <a:t>Measles: update for Primary Care </a:t>
            </a:r>
            <a:br>
              <a:rPr lang="en-GB" dirty="0"/>
            </a:br>
            <a:br>
              <a:rPr lang="en-GB" dirty="0"/>
            </a:br>
            <a:endParaRPr lang="en-GB" dirty="0"/>
          </a:p>
        </p:txBody>
      </p:sp>
      <p:sp>
        <p:nvSpPr>
          <p:cNvPr id="3" name="TextBox 2">
            <a:extLst>
              <a:ext uri="{FF2B5EF4-FFF2-40B4-BE49-F238E27FC236}">
                <a16:creationId xmlns:a16="http://schemas.microsoft.com/office/drawing/2014/main" id="{E2928063-603C-4299-BA76-DDEB030F68B4}"/>
              </a:ext>
            </a:extLst>
          </p:cNvPr>
          <p:cNvSpPr txBox="1"/>
          <p:nvPr/>
        </p:nvSpPr>
        <p:spPr>
          <a:xfrm>
            <a:off x="613665" y="4672909"/>
            <a:ext cx="10092007" cy="1077218"/>
          </a:xfrm>
          <a:prstGeom prst="rect">
            <a:avLst/>
          </a:prstGeom>
          <a:noFill/>
        </p:spPr>
        <p:txBody>
          <a:bodyPr wrap="square" rtlCol="0">
            <a:spAutoFit/>
          </a:bodyPr>
          <a:lstStyle/>
          <a:p>
            <a:r>
              <a:rPr lang="en-GB" sz="3200" dirty="0">
                <a:solidFill>
                  <a:schemeClr val="bg1"/>
                </a:solidFill>
              </a:rPr>
              <a:t>UKHSA Immunisation and Vaccine Preventable Disease Division - 2023</a:t>
            </a:r>
          </a:p>
        </p:txBody>
      </p:sp>
    </p:spTree>
    <p:extLst>
      <p:ext uri="{BB962C8B-B14F-4D97-AF65-F5344CB8AC3E}">
        <p14:creationId xmlns:p14="http://schemas.microsoft.com/office/powerpoint/2010/main" val="8232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ED17-FE0A-2AB7-32A0-7E2CC366248A}"/>
              </a:ext>
            </a:extLst>
          </p:cNvPr>
          <p:cNvSpPr>
            <a:spLocks noGrp="1"/>
          </p:cNvSpPr>
          <p:nvPr>
            <p:ph type="title"/>
          </p:nvPr>
        </p:nvSpPr>
        <p:spPr>
          <a:xfrm>
            <a:off x="330206" y="179416"/>
            <a:ext cx="10515600" cy="972607"/>
          </a:xfrm>
        </p:spPr>
        <p:txBody>
          <a:bodyPr anchor="t">
            <a:normAutofit/>
          </a:bodyPr>
          <a:lstStyle/>
          <a:p>
            <a:r>
              <a:rPr lang="en-GB" dirty="0"/>
              <a:t>Clinical presentation: prodromal phase</a:t>
            </a:r>
          </a:p>
        </p:txBody>
      </p:sp>
      <p:pic>
        <p:nvPicPr>
          <p:cNvPr id="6" name="Picture 5">
            <a:extLst>
              <a:ext uri="{FF2B5EF4-FFF2-40B4-BE49-F238E27FC236}">
                <a16:creationId xmlns:a16="http://schemas.microsoft.com/office/drawing/2014/main" id="{DE398C43-5386-335F-BA60-967772543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32" r="11681" b="-1"/>
          <a:stretch/>
        </p:blipFill>
        <p:spPr bwMode="auto">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F5D46D08-25D1-EE56-5198-FEB0C201AF63}"/>
              </a:ext>
            </a:extLst>
          </p:cNvPr>
          <p:cNvSpPr>
            <a:spLocks noGrp="1"/>
          </p:cNvSpPr>
          <p:nvPr>
            <p:ph sz="half" idx="2"/>
          </p:nvPr>
        </p:nvSpPr>
        <p:spPr>
          <a:xfrm>
            <a:off x="6172200" y="1825625"/>
            <a:ext cx="5181600" cy="4351338"/>
          </a:xfrm>
        </p:spPr>
        <p:txBody>
          <a:bodyPr>
            <a:normAutofit/>
          </a:bodyPr>
          <a:lstStyle/>
          <a:p>
            <a:r>
              <a:rPr lang="en-GB" dirty="0"/>
              <a:t>2 to 4 days </a:t>
            </a:r>
            <a:r>
              <a:rPr lang="en-GB" b="1" dirty="0"/>
              <a:t>before</a:t>
            </a:r>
            <a:r>
              <a:rPr lang="en-GB" dirty="0"/>
              <a:t> the rash appears: </a:t>
            </a:r>
          </a:p>
          <a:p>
            <a:pPr lvl="1"/>
            <a:r>
              <a:rPr lang="en-GB" sz="2400" dirty="0"/>
              <a:t>high fever </a:t>
            </a:r>
          </a:p>
          <a:p>
            <a:pPr lvl="1"/>
            <a:r>
              <a:rPr lang="en-GB" sz="2400" dirty="0"/>
              <a:t>cough</a:t>
            </a:r>
          </a:p>
          <a:p>
            <a:pPr lvl="1"/>
            <a:r>
              <a:rPr lang="en-GB" sz="2400" dirty="0"/>
              <a:t>coryza (runny nose) </a:t>
            </a:r>
          </a:p>
          <a:p>
            <a:pPr lvl="1"/>
            <a:r>
              <a:rPr lang="en-GB" sz="2400" b="1" dirty="0"/>
              <a:t>conjunctivitis (pink eye)</a:t>
            </a:r>
          </a:p>
          <a:p>
            <a:r>
              <a:rPr lang="en-GB" dirty="0"/>
              <a:t>fever typically increases, to peak around rash onset</a:t>
            </a:r>
          </a:p>
          <a:p>
            <a:endParaRPr lang="en-GB" dirty="0"/>
          </a:p>
        </p:txBody>
      </p:sp>
      <p:sp>
        <p:nvSpPr>
          <p:cNvPr id="4" name="Footer Placeholder 3">
            <a:extLst>
              <a:ext uri="{FF2B5EF4-FFF2-40B4-BE49-F238E27FC236}">
                <a16:creationId xmlns:a16="http://schemas.microsoft.com/office/drawing/2014/main" id="{61B8593E-4445-3FA5-660B-72014947F818}"/>
              </a:ext>
            </a:extLst>
          </p:cNvPr>
          <p:cNvSpPr>
            <a:spLocks noGrp="1"/>
          </p:cNvSpPr>
          <p:nvPr>
            <p:ph type="ftr" sz="quarter" idx="10"/>
          </p:nvPr>
        </p:nvSpPr>
        <p:spPr>
          <a:xfrm>
            <a:off x="838200" y="6438850"/>
            <a:ext cx="10007606" cy="363600"/>
          </a:xfrm>
        </p:spPr>
        <p:txBody>
          <a:bodyPr anchor="ctr">
            <a:normAutofit/>
          </a:bodyPr>
          <a:lstStyle/>
          <a:p>
            <a:pPr>
              <a:spcAft>
                <a:spcPts val="600"/>
              </a:spcAft>
            </a:pPr>
            <a:r>
              <a:rPr lang="en-GB" dirty="0"/>
              <a:t>Measles for Primary Care</a:t>
            </a:r>
            <a:endParaRPr lang="en-GB"/>
          </a:p>
        </p:txBody>
      </p:sp>
      <p:sp>
        <p:nvSpPr>
          <p:cNvPr id="5" name="Slide Number Placeholder 4">
            <a:extLst>
              <a:ext uri="{FF2B5EF4-FFF2-40B4-BE49-F238E27FC236}">
                <a16:creationId xmlns:a16="http://schemas.microsoft.com/office/drawing/2014/main" id="{0DC933A9-B7CB-FD7A-4F49-562EE98FB9D8}"/>
              </a:ext>
            </a:extLst>
          </p:cNvPr>
          <p:cNvSpPr>
            <a:spLocks noGrp="1"/>
          </p:cNvSpPr>
          <p:nvPr>
            <p:ph type="sldNum" sz="quarter" idx="11"/>
          </p:nvPr>
        </p:nvSpPr>
        <p:spPr>
          <a:xfrm>
            <a:off x="130629" y="6438850"/>
            <a:ext cx="596332" cy="365125"/>
          </a:xfrm>
        </p:spPr>
        <p:txBody>
          <a:bodyPr anchor="ctr">
            <a:normAutofit/>
          </a:bodyPr>
          <a:lstStyle/>
          <a:p>
            <a:pPr>
              <a:spcAft>
                <a:spcPts val="600"/>
              </a:spcAft>
            </a:pPr>
            <a:fld id="{D57F1E4F-1CFF-5643-939E-217C01CDF565}" type="slidenum">
              <a:rPr lang="en-US" smtClean="0"/>
              <a:pPr>
                <a:spcAft>
                  <a:spcPts val="600"/>
                </a:spcAft>
              </a:pPr>
              <a:t>10</a:t>
            </a:fld>
            <a:endParaRPr lang="en-US"/>
          </a:p>
        </p:txBody>
      </p:sp>
    </p:spTree>
    <p:extLst>
      <p:ext uri="{BB962C8B-B14F-4D97-AF65-F5344CB8AC3E}">
        <p14:creationId xmlns:p14="http://schemas.microsoft.com/office/powerpoint/2010/main" val="286262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65E4-3C1E-BC45-EE27-189909866758}"/>
              </a:ext>
            </a:extLst>
          </p:cNvPr>
          <p:cNvSpPr>
            <a:spLocks noGrp="1"/>
          </p:cNvSpPr>
          <p:nvPr>
            <p:ph type="title"/>
          </p:nvPr>
        </p:nvSpPr>
        <p:spPr/>
        <p:txBody>
          <a:bodyPr/>
          <a:lstStyle/>
          <a:p>
            <a:r>
              <a:rPr lang="en-GB" dirty="0"/>
              <a:t>Clinical presentation: </a:t>
            </a:r>
            <a:r>
              <a:rPr lang="en-GB" dirty="0" err="1"/>
              <a:t>Koplik</a:t>
            </a:r>
            <a:r>
              <a:rPr lang="en-GB" dirty="0"/>
              <a:t> spots</a:t>
            </a:r>
          </a:p>
        </p:txBody>
      </p:sp>
      <p:sp>
        <p:nvSpPr>
          <p:cNvPr id="3" name="Content Placeholder 2">
            <a:extLst>
              <a:ext uri="{FF2B5EF4-FFF2-40B4-BE49-F238E27FC236}">
                <a16:creationId xmlns:a16="http://schemas.microsoft.com/office/drawing/2014/main" id="{5998025D-462C-4C7A-5979-9F532FF179BD}"/>
              </a:ext>
            </a:extLst>
          </p:cNvPr>
          <p:cNvSpPr>
            <a:spLocks noGrp="1"/>
          </p:cNvSpPr>
          <p:nvPr>
            <p:ph idx="1"/>
          </p:nvPr>
        </p:nvSpPr>
        <p:spPr>
          <a:xfrm>
            <a:off x="534071" y="1392311"/>
            <a:ext cx="11123857" cy="4351338"/>
          </a:xfrm>
        </p:spPr>
        <p:txBody>
          <a:bodyPr/>
          <a:lstStyle/>
          <a:p>
            <a:r>
              <a:rPr lang="en-GB" dirty="0" err="1"/>
              <a:t>Koplik</a:t>
            </a:r>
            <a:r>
              <a:rPr lang="en-GB" dirty="0"/>
              <a:t> spots are small white/bluish spots inside cheeks/back of the lips </a:t>
            </a:r>
          </a:p>
          <a:p>
            <a:r>
              <a:rPr lang="en-GB" dirty="0"/>
              <a:t>they are characteristic of the prodromal phase </a:t>
            </a:r>
          </a:p>
          <a:p>
            <a:r>
              <a:rPr lang="en-GB" dirty="0"/>
              <a:t>they may appear 1 to 4 days before the rash, but usually disappear on day 2 of the rash - so may not be present when case presents</a:t>
            </a:r>
          </a:p>
        </p:txBody>
      </p:sp>
      <p:sp>
        <p:nvSpPr>
          <p:cNvPr id="4" name="Footer Placeholder 3">
            <a:extLst>
              <a:ext uri="{FF2B5EF4-FFF2-40B4-BE49-F238E27FC236}">
                <a16:creationId xmlns:a16="http://schemas.microsoft.com/office/drawing/2014/main" id="{45B9B21B-AAF5-B2D2-62CD-FF2D7A56152E}"/>
              </a:ext>
            </a:extLst>
          </p:cNvPr>
          <p:cNvSpPr>
            <a:spLocks noGrp="1"/>
          </p:cNvSpPr>
          <p:nvPr>
            <p:ph type="ftr" sz="quarter" idx="10"/>
          </p:nvPr>
        </p:nvSpPr>
        <p:spPr/>
        <p:txBody>
          <a:bodyPr/>
          <a:lstStyle/>
          <a:p>
            <a:r>
              <a:rPr lang="en-GB"/>
              <a:t>Measles for Primary Care</a:t>
            </a:r>
            <a:endParaRPr lang="en-GB" sz="1400" dirty="0"/>
          </a:p>
        </p:txBody>
      </p:sp>
      <p:pic>
        <p:nvPicPr>
          <p:cNvPr id="5" name="Picture 4">
            <a:extLst>
              <a:ext uri="{FF2B5EF4-FFF2-40B4-BE49-F238E27FC236}">
                <a16:creationId xmlns:a16="http://schemas.microsoft.com/office/drawing/2014/main" id="{B1B874CB-0318-6930-70FC-C71AF96E5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22" y="3202651"/>
            <a:ext cx="4625955" cy="3082157"/>
          </a:xfrm>
          <a:prstGeom prst="rect">
            <a:avLst/>
          </a:prstGeom>
          <a:noFill/>
          <a:ln>
            <a:noFill/>
          </a:ln>
        </p:spPr>
      </p:pic>
      <p:pic>
        <p:nvPicPr>
          <p:cNvPr id="6" name="Picture 2">
            <a:extLst>
              <a:ext uri="{FF2B5EF4-FFF2-40B4-BE49-F238E27FC236}">
                <a16:creationId xmlns:a16="http://schemas.microsoft.com/office/drawing/2014/main" id="{8040659A-B74F-54F7-4E2B-A6EDE8354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120" y="3197984"/>
            <a:ext cx="2941647" cy="308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911AA067-A03A-5CD6-3BE2-CA975D420CA5}"/>
              </a:ext>
            </a:extLst>
          </p:cNvPr>
          <p:cNvSpPr>
            <a:spLocks noGrp="1"/>
          </p:cNvSpPr>
          <p:nvPr>
            <p:ph type="sldNum" sz="quarter" idx="11"/>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16677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B83C-8E67-B849-2646-B910BE8506B4}"/>
              </a:ext>
            </a:extLst>
          </p:cNvPr>
          <p:cNvSpPr>
            <a:spLocks noGrp="1"/>
          </p:cNvSpPr>
          <p:nvPr>
            <p:ph type="title"/>
          </p:nvPr>
        </p:nvSpPr>
        <p:spPr/>
        <p:txBody>
          <a:bodyPr/>
          <a:lstStyle/>
          <a:p>
            <a:r>
              <a:rPr lang="en-GB" dirty="0"/>
              <a:t>Clinical presentation: rash</a:t>
            </a:r>
          </a:p>
        </p:txBody>
      </p:sp>
      <p:sp>
        <p:nvSpPr>
          <p:cNvPr id="3" name="Content Placeholder 2">
            <a:extLst>
              <a:ext uri="{FF2B5EF4-FFF2-40B4-BE49-F238E27FC236}">
                <a16:creationId xmlns:a16="http://schemas.microsoft.com/office/drawing/2014/main" id="{546C395C-764F-F099-4B94-0FAF29482BED}"/>
              </a:ext>
            </a:extLst>
          </p:cNvPr>
          <p:cNvSpPr>
            <a:spLocks noGrp="1"/>
          </p:cNvSpPr>
          <p:nvPr>
            <p:ph idx="1"/>
          </p:nvPr>
        </p:nvSpPr>
        <p:spPr/>
        <p:txBody>
          <a:bodyPr>
            <a:normAutofit/>
          </a:bodyPr>
          <a:lstStyle/>
          <a:p>
            <a:r>
              <a:rPr lang="en-GB" dirty="0"/>
              <a:t>usually starts on the face (behind ears, on hairline)</a:t>
            </a:r>
          </a:p>
          <a:p>
            <a:r>
              <a:rPr lang="en-GB" dirty="0"/>
              <a:t>spreads to trunk and rest of the body and can become generalised </a:t>
            </a:r>
          </a:p>
          <a:p>
            <a:r>
              <a:rPr lang="en-GB" dirty="0"/>
              <a:t>red/brown spots</a:t>
            </a:r>
          </a:p>
          <a:p>
            <a:r>
              <a:rPr lang="en-GB" dirty="0"/>
              <a:t>flat, with sometimes small raised bumps on top (maculopapular)</a:t>
            </a:r>
          </a:p>
          <a:p>
            <a:r>
              <a:rPr lang="en-GB" dirty="0"/>
              <a:t>spots increase over 2 to 3 days; rash gradually expands</a:t>
            </a:r>
          </a:p>
          <a:p>
            <a:r>
              <a:rPr lang="en-GB" dirty="0"/>
              <a:t>can join together to form blotchy patches,  particularly on face and trunk</a:t>
            </a:r>
          </a:p>
          <a:p>
            <a:r>
              <a:rPr lang="en-GB" dirty="0"/>
              <a:t>usually not itchy and no blisters</a:t>
            </a:r>
          </a:p>
          <a:p>
            <a:r>
              <a:rPr lang="en-GB" dirty="0"/>
              <a:t>generally lasts for 3 to 7 days</a:t>
            </a:r>
          </a:p>
          <a:p>
            <a:r>
              <a:rPr lang="en-GB" dirty="0"/>
              <a:t>more difficult to spot on dark skin</a:t>
            </a:r>
          </a:p>
        </p:txBody>
      </p:sp>
      <p:sp>
        <p:nvSpPr>
          <p:cNvPr id="4" name="Footer Placeholder 3">
            <a:extLst>
              <a:ext uri="{FF2B5EF4-FFF2-40B4-BE49-F238E27FC236}">
                <a16:creationId xmlns:a16="http://schemas.microsoft.com/office/drawing/2014/main" id="{AE3BAD79-EEDD-CDB3-93E3-98157E54E24F}"/>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2F74D3B7-58FE-6C4A-F5BC-CAD7C4CA280A}"/>
              </a:ext>
            </a:extLst>
          </p:cNvPr>
          <p:cNvSpPr>
            <a:spLocks noGrp="1"/>
          </p:cNvSpPr>
          <p:nvPr>
            <p:ph type="sldNum" sz="quarter" idx="11"/>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12652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E05B-928B-A8BC-F405-38CE6F7B28F6}"/>
              </a:ext>
            </a:extLst>
          </p:cNvPr>
          <p:cNvSpPr>
            <a:spLocks noGrp="1"/>
          </p:cNvSpPr>
          <p:nvPr>
            <p:ph type="title"/>
          </p:nvPr>
        </p:nvSpPr>
        <p:spPr/>
        <p:txBody>
          <a:bodyPr>
            <a:normAutofit/>
          </a:bodyPr>
          <a:lstStyle/>
          <a:p>
            <a:r>
              <a:rPr lang="en-GB" dirty="0"/>
              <a:t>Clinical presentation-rash</a:t>
            </a:r>
          </a:p>
        </p:txBody>
      </p:sp>
      <p:pic>
        <p:nvPicPr>
          <p:cNvPr id="5" name="Content Placeholder 4">
            <a:extLst>
              <a:ext uri="{FF2B5EF4-FFF2-40B4-BE49-F238E27FC236}">
                <a16:creationId xmlns:a16="http://schemas.microsoft.com/office/drawing/2014/main" id="{AB3763D0-820C-4376-7674-F068A5A3A7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5956" y="1444947"/>
            <a:ext cx="3547335" cy="2363412"/>
          </a:xfrm>
          <a:prstGeom prst="rect">
            <a:avLst/>
          </a:prstGeom>
          <a:noFill/>
        </p:spPr>
      </p:pic>
      <p:sp>
        <p:nvSpPr>
          <p:cNvPr id="4" name="Footer Placeholder 3">
            <a:extLst>
              <a:ext uri="{FF2B5EF4-FFF2-40B4-BE49-F238E27FC236}">
                <a16:creationId xmlns:a16="http://schemas.microsoft.com/office/drawing/2014/main" id="{13AE95EA-90CC-67D3-1335-4F293EF54267}"/>
              </a:ext>
            </a:extLst>
          </p:cNvPr>
          <p:cNvSpPr>
            <a:spLocks noGrp="1"/>
          </p:cNvSpPr>
          <p:nvPr>
            <p:ph type="ftr" sz="quarter" idx="10"/>
          </p:nvPr>
        </p:nvSpPr>
        <p:spPr/>
        <p:txBody>
          <a:bodyPr/>
          <a:lstStyle/>
          <a:p>
            <a:r>
              <a:rPr lang="en-GB"/>
              <a:t>Measles for Primary Care</a:t>
            </a:r>
            <a:endParaRPr lang="en-GB" sz="1400" dirty="0"/>
          </a:p>
        </p:txBody>
      </p:sp>
      <p:pic>
        <p:nvPicPr>
          <p:cNvPr id="6" name="Picture 5">
            <a:extLst>
              <a:ext uri="{FF2B5EF4-FFF2-40B4-BE49-F238E27FC236}">
                <a16:creationId xmlns:a16="http://schemas.microsoft.com/office/drawing/2014/main" id="{989B69B9-7F7D-8D9B-E07A-E382A6E938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98" y="1483517"/>
            <a:ext cx="3670300" cy="3208655"/>
          </a:xfrm>
          <a:prstGeom prst="rect">
            <a:avLst/>
          </a:prstGeom>
          <a:noFill/>
        </p:spPr>
      </p:pic>
      <p:pic>
        <p:nvPicPr>
          <p:cNvPr id="7" name="Picture 6">
            <a:extLst>
              <a:ext uri="{FF2B5EF4-FFF2-40B4-BE49-F238E27FC236}">
                <a16:creationId xmlns:a16="http://schemas.microsoft.com/office/drawing/2014/main" id="{95DBA511-2340-918A-6124-B94A780DB2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57" y="3933469"/>
            <a:ext cx="3528832" cy="2350539"/>
          </a:xfrm>
          <a:prstGeom prst="rect">
            <a:avLst/>
          </a:prstGeom>
          <a:noFill/>
        </p:spPr>
      </p:pic>
      <p:pic>
        <p:nvPicPr>
          <p:cNvPr id="8" name="Picture 7">
            <a:extLst>
              <a:ext uri="{FF2B5EF4-FFF2-40B4-BE49-F238E27FC236}">
                <a16:creationId xmlns:a16="http://schemas.microsoft.com/office/drawing/2014/main" id="{66EDE854-22FC-471C-9AE1-00320E2A6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708" y="1484588"/>
            <a:ext cx="3024336" cy="45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19F7684-3BA4-3640-887F-652EFAEF1D5D}"/>
              </a:ext>
            </a:extLst>
          </p:cNvPr>
          <p:cNvSpPr txBox="1"/>
          <p:nvPr/>
        </p:nvSpPr>
        <p:spPr>
          <a:xfrm>
            <a:off x="4614041" y="4740166"/>
            <a:ext cx="3569357" cy="1569660"/>
          </a:xfrm>
          <a:prstGeom prst="rect">
            <a:avLst/>
          </a:prstGeom>
          <a:noFill/>
        </p:spPr>
        <p:txBody>
          <a:bodyPr wrap="square" rtlCol="0">
            <a:spAutoFit/>
          </a:bodyPr>
          <a:lstStyle/>
          <a:p>
            <a:pPr algn="ctr"/>
            <a:r>
              <a:rPr lang="en-GB" sz="2400" dirty="0">
                <a:solidFill>
                  <a:srgbClr val="FF0000"/>
                </a:solidFill>
              </a:rPr>
              <a:t>Cases are infectious from 4 days before onset of rash to 4 days afterwards</a:t>
            </a:r>
            <a:endParaRPr lang="en-US" sz="2400" dirty="0">
              <a:solidFill>
                <a:srgbClr val="FF0000"/>
              </a:solidFill>
            </a:endParaRPr>
          </a:p>
        </p:txBody>
      </p:sp>
      <p:sp>
        <p:nvSpPr>
          <p:cNvPr id="9" name="Slide Number Placeholder 8">
            <a:extLst>
              <a:ext uri="{FF2B5EF4-FFF2-40B4-BE49-F238E27FC236}">
                <a16:creationId xmlns:a16="http://schemas.microsoft.com/office/drawing/2014/main" id="{226A19D4-6285-7CB2-6273-CFBD0740AE75}"/>
              </a:ext>
            </a:extLst>
          </p:cNvPr>
          <p:cNvSpPr>
            <a:spLocks noGrp="1"/>
          </p:cNvSpPr>
          <p:nvPr>
            <p:ph type="sldNum" sz="quarter" idx="11"/>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3168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8BF8-D001-1456-122D-E00D14E8858C}"/>
              </a:ext>
            </a:extLst>
          </p:cNvPr>
          <p:cNvSpPr>
            <a:spLocks noGrp="1"/>
          </p:cNvSpPr>
          <p:nvPr>
            <p:ph type="title"/>
          </p:nvPr>
        </p:nvSpPr>
        <p:spPr/>
        <p:txBody>
          <a:bodyPr/>
          <a:lstStyle/>
          <a:p>
            <a:r>
              <a:rPr lang="en-GB" dirty="0"/>
              <a:t>Differential Diagnosis and risk assessment</a:t>
            </a:r>
          </a:p>
        </p:txBody>
      </p:sp>
      <p:sp>
        <p:nvSpPr>
          <p:cNvPr id="3" name="Content Placeholder 2">
            <a:extLst>
              <a:ext uri="{FF2B5EF4-FFF2-40B4-BE49-F238E27FC236}">
                <a16:creationId xmlns:a16="http://schemas.microsoft.com/office/drawing/2014/main" id="{02849C05-9B50-751F-862F-31EEDF8A56C4}"/>
              </a:ext>
            </a:extLst>
          </p:cNvPr>
          <p:cNvSpPr>
            <a:spLocks noGrp="1"/>
          </p:cNvSpPr>
          <p:nvPr>
            <p:ph idx="1"/>
          </p:nvPr>
        </p:nvSpPr>
        <p:spPr/>
        <p:txBody>
          <a:bodyPr>
            <a:normAutofit lnSpcReduction="10000"/>
          </a:bodyPr>
          <a:lstStyle/>
          <a:p>
            <a:pPr marL="0" indent="0">
              <a:buNone/>
            </a:pPr>
            <a:r>
              <a:rPr lang="en-GB" dirty="0"/>
              <a:t>Several other common rash illnesses have similar presentations and can be considered as part of the differential diagnosis eg chickenpox, rubella, roseola, parvovirus infection, hand, foot and mouth disease, scarlet fever.</a:t>
            </a:r>
          </a:p>
          <a:p>
            <a:pPr marL="0" indent="0">
              <a:buNone/>
            </a:pPr>
            <a:r>
              <a:rPr lang="en-GB" dirty="0"/>
              <a:t>In addition to the clinical presentation it is important to also consider </a:t>
            </a:r>
            <a:r>
              <a:rPr lang="en-GB" b="1" dirty="0"/>
              <a:t>factors that increase the likelihood of a measles diagnosis</a:t>
            </a:r>
            <a:r>
              <a:rPr lang="en-GB" dirty="0"/>
              <a:t>:</a:t>
            </a:r>
          </a:p>
          <a:p>
            <a:pPr lvl="1"/>
            <a:r>
              <a:rPr lang="en-GB" dirty="0"/>
              <a:t>age: typical clinical presentation in a teenager or adult more likely to be measles </a:t>
            </a:r>
          </a:p>
          <a:p>
            <a:pPr lvl="1"/>
            <a:r>
              <a:rPr lang="en-GB" dirty="0"/>
              <a:t>unvaccinated or partially vaccinated</a:t>
            </a:r>
          </a:p>
          <a:p>
            <a:pPr lvl="1"/>
            <a:r>
              <a:rPr lang="en-GB" dirty="0"/>
              <a:t>contact with a confirmed or suspected case</a:t>
            </a:r>
          </a:p>
          <a:p>
            <a:pPr lvl="1"/>
            <a:r>
              <a:rPr lang="en-GB" dirty="0"/>
              <a:t>recent travel to a measles endemic country or </a:t>
            </a:r>
            <a:r>
              <a:rPr lang="en-GB" dirty="0">
                <a:hlinkClick r:id="rId2"/>
              </a:rPr>
              <a:t>area</a:t>
            </a:r>
            <a:endParaRPr lang="en-GB" dirty="0"/>
          </a:p>
          <a:p>
            <a:pPr lvl="1"/>
            <a:r>
              <a:rPr lang="en-GB" dirty="0"/>
              <a:t>measles known to be circulating in local area </a:t>
            </a:r>
          </a:p>
          <a:p>
            <a:pPr lvl="1"/>
            <a:r>
              <a:rPr lang="en-GB" dirty="0"/>
              <a:t>member of community with sub-optimal vaccine uptake</a:t>
            </a:r>
          </a:p>
          <a:p>
            <a:pPr lvl="1"/>
            <a:r>
              <a:rPr lang="en-GB" dirty="0"/>
              <a:t>attended mass gatherings (e.g. festivals)</a:t>
            </a:r>
          </a:p>
        </p:txBody>
      </p:sp>
      <p:sp>
        <p:nvSpPr>
          <p:cNvPr id="4" name="Footer Placeholder 3">
            <a:extLst>
              <a:ext uri="{FF2B5EF4-FFF2-40B4-BE49-F238E27FC236}">
                <a16:creationId xmlns:a16="http://schemas.microsoft.com/office/drawing/2014/main" id="{2E9C830A-9FB6-77AF-1AB2-B0BB83FFDD0E}"/>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F9118E22-2C29-52A6-2547-619AAFB99D0F}"/>
              </a:ext>
            </a:extLst>
          </p:cNvPr>
          <p:cNvSpPr>
            <a:spLocks noGrp="1"/>
          </p:cNvSpPr>
          <p:nvPr>
            <p:ph type="sldNum" sz="quarter" idx="11"/>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01647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AE97-9442-A946-9FB2-BDB91E7EC2B8}"/>
              </a:ext>
            </a:extLst>
          </p:cNvPr>
          <p:cNvSpPr>
            <a:spLocks noGrp="1"/>
          </p:cNvSpPr>
          <p:nvPr>
            <p:ph type="title"/>
          </p:nvPr>
        </p:nvSpPr>
        <p:spPr/>
        <p:txBody>
          <a:bodyPr/>
          <a:lstStyle/>
          <a:p>
            <a:r>
              <a:rPr lang="en-US" dirty="0"/>
              <a:t>Differential Diagnosis</a:t>
            </a:r>
          </a:p>
        </p:txBody>
      </p:sp>
      <p:pic>
        <p:nvPicPr>
          <p:cNvPr id="5" name="Content Placeholder 4">
            <a:extLst>
              <a:ext uri="{FF2B5EF4-FFF2-40B4-BE49-F238E27FC236}">
                <a16:creationId xmlns:a16="http://schemas.microsoft.com/office/drawing/2014/main" id="{0DB9E275-28FA-0B49-AFF3-DF2FEA39DF58}"/>
              </a:ext>
            </a:extLst>
          </p:cNvPr>
          <p:cNvPicPr>
            <a:picLocks noGrp="1" noChangeAspect="1"/>
          </p:cNvPicPr>
          <p:nvPr>
            <p:ph idx="1"/>
          </p:nvPr>
        </p:nvPicPr>
        <p:blipFill>
          <a:blip r:embed="rId2"/>
          <a:stretch>
            <a:fillRect/>
          </a:stretch>
        </p:blipFill>
        <p:spPr>
          <a:xfrm>
            <a:off x="7811802" y="1476802"/>
            <a:ext cx="2748307" cy="1828874"/>
          </a:xfrm>
          <a:prstGeom prst="rect">
            <a:avLst/>
          </a:prstGeom>
        </p:spPr>
      </p:pic>
      <p:sp>
        <p:nvSpPr>
          <p:cNvPr id="4" name="Footer Placeholder 3">
            <a:extLst>
              <a:ext uri="{FF2B5EF4-FFF2-40B4-BE49-F238E27FC236}">
                <a16:creationId xmlns:a16="http://schemas.microsoft.com/office/drawing/2014/main" id="{ECC92356-42ED-FD4F-88BB-6C1036674CD7}"/>
              </a:ext>
            </a:extLst>
          </p:cNvPr>
          <p:cNvSpPr>
            <a:spLocks noGrp="1"/>
          </p:cNvSpPr>
          <p:nvPr>
            <p:ph type="ftr" sz="quarter" idx="10"/>
          </p:nvPr>
        </p:nvSpPr>
        <p:spPr/>
        <p:txBody>
          <a:bodyPr/>
          <a:lstStyle/>
          <a:p>
            <a:r>
              <a:rPr lang="en-GB"/>
              <a:t>Measles for Primary Care</a:t>
            </a:r>
            <a:endParaRPr lang="en-GB" sz="1400" dirty="0"/>
          </a:p>
        </p:txBody>
      </p:sp>
      <p:sp>
        <p:nvSpPr>
          <p:cNvPr id="6" name="TextBox 5">
            <a:extLst>
              <a:ext uri="{FF2B5EF4-FFF2-40B4-BE49-F238E27FC236}">
                <a16:creationId xmlns:a16="http://schemas.microsoft.com/office/drawing/2014/main" id="{D1028414-3188-6046-8BDE-9E057F3D4904}"/>
              </a:ext>
            </a:extLst>
          </p:cNvPr>
          <p:cNvSpPr txBox="1"/>
          <p:nvPr/>
        </p:nvSpPr>
        <p:spPr>
          <a:xfrm>
            <a:off x="7849901" y="3301937"/>
            <a:ext cx="2656762" cy="400110"/>
          </a:xfrm>
          <a:prstGeom prst="rect">
            <a:avLst/>
          </a:prstGeom>
          <a:noFill/>
        </p:spPr>
        <p:txBody>
          <a:bodyPr wrap="square" rtlCol="0">
            <a:spAutoFit/>
          </a:bodyPr>
          <a:lstStyle/>
          <a:p>
            <a:r>
              <a:rPr lang="en-US" sz="1000" dirty="0"/>
              <a:t>Chicken pox; rash </a:t>
            </a:r>
            <a:r>
              <a:rPr lang="en-GB" sz="1000" dirty="0"/>
              <a:t>turns into itchy blisters that crust over</a:t>
            </a:r>
            <a:endParaRPr lang="en-US" sz="1000" dirty="0"/>
          </a:p>
        </p:txBody>
      </p:sp>
      <p:pic>
        <p:nvPicPr>
          <p:cNvPr id="7" name="Picture 6">
            <a:extLst>
              <a:ext uri="{FF2B5EF4-FFF2-40B4-BE49-F238E27FC236}">
                <a16:creationId xmlns:a16="http://schemas.microsoft.com/office/drawing/2014/main" id="{2F64EF72-3F04-E749-9498-2D8D3F5F7D2D}"/>
              </a:ext>
            </a:extLst>
          </p:cNvPr>
          <p:cNvPicPr>
            <a:picLocks noChangeAspect="1"/>
          </p:cNvPicPr>
          <p:nvPr/>
        </p:nvPicPr>
        <p:blipFill>
          <a:blip r:embed="rId3"/>
          <a:stretch>
            <a:fillRect/>
          </a:stretch>
        </p:blipFill>
        <p:spPr>
          <a:xfrm>
            <a:off x="4393313" y="1468000"/>
            <a:ext cx="2617488" cy="1741820"/>
          </a:xfrm>
          <a:prstGeom prst="rect">
            <a:avLst/>
          </a:prstGeom>
        </p:spPr>
      </p:pic>
      <p:sp>
        <p:nvSpPr>
          <p:cNvPr id="8" name="TextBox 7">
            <a:extLst>
              <a:ext uri="{FF2B5EF4-FFF2-40B4-BE49-F238E27FC236}">
                <a16:creationId xmlns:a16="http://schemas.microsoft.com/office/drawing/2014/main" id="{2A523F7F-4BEF-6347-9545-7618ED9A8A8E}"/>
              </a:ext>
            </a:extLst>
          </p:cNvPr>
          <p:cNvSpPr txBox="1"/>
          <p:nvPr/>
        </p:nvSpPr>
        <p:spPr>
          <a:xfrm>
            <a:off x="4285623" y="3217942"/>
            <a:ext cx="2939238" cy="553998"/>
          </a:xfrm>
          <a:prstGeom prst="rect">
            <a:avLst/>
          </a:prstGeom>
          <a:noFill/>
        </p:spPr>
        <p:txBody>
          <a:bodyPr wrap="square" rtlCol="0">
            <a:spAutoFit/>
          </a:bodyPr>
          <a:lstStyle/>
          <a:p>
            <a:r>
              <a:rPr lang="en-US" sz="1000" dirty="0"/>
              <a:t>Rubella (German measles); </a:t>
            </a:r>
            <a:r>
              <a:rPr lang="en-GB" sz="1000" dirty="0"/>
              <a:t>spotty rash starts on face or behind ears, spreads to neck and body, maybe slightly itchy</a:t>
            </a:r>
          </a:p>
        </p:txBody>
      </p:sp>
      <p:sp>
        <p:nvSpPr>
          <p:cNvPr id="9" name="TextBox 8">
            <a:extLst>
              <a:ext uri="{FF2B5EF4-FFF2-40B4-BE49-F238E27FC236}">
                <a16:creationId xmlns:a16="http://schemas.microsoft.com/office/drawing/2014/main" id="{24CA81B2-AEFA-924D-9E09-9C51F3DC3802}"/>
              </a:ext>
            </a:extLst>
          </p:cNvPr>
          <p:cNvSpPr txBox="1"/>
          <p:nvPr/>
        </p:nvSpPr>
        <p:spPr>
          <a:xfrm>
            <a:off x="768356" y="3160749"/>
            <a:ext cx="2939238" cy="707886"/>
          </a:xfrm>
          <a:prstGeom prst="rect">
            <a:avLst/>
          </a:prstGeom>
          <a:noFill/>
        </p:spPr>
        <p:txBody>
          <a:bodyPr wrap="square" rtlCol="0">
            <a:spAutoFit/>
          </a:bodyPr>
          <a:lstStyle/>
          <a:p>
            <a:r>
              <a:rPr lang="en-GB" sz="1000" dirty="0"/>
              <a:t>Roseola; pinkish-red spots, patches or bumps, starts on chest, stomach and back, then spreads to face, neck and arms, not usually itchy, may be harder to see on brown or black skin</a:t>
            </a:r>
            <a:endParaRPr lang="en-US" sz="1000" dirty="0"/>
          </a:p>
        </p:txBody>
      </p:sp>
      <p:pic>
        <p:nvPicPr>
          <p:cNvPr id="10" name="Picture 9">
            <a:extLst>
              <a:ext uri="{FF2B5EF4-FFF2-40B4-BE49-F238E27FC236}">
                <a16:creationId xmlns:a16="http://schemas.microsoft.com/office/drawing/2014/main" id="{445F2D2A-4144-3C4E-AB0D-895643411ADC}"/>
              </a:ext>
            </a:extLst>
          </p:cNvPr>
          <p:cNvPicPr>
            <a:picLocks noChangeAspect="1"/>
          </p:cNvPicPr>
          <p:nvPr/>
        </p:nvPicPr>
        <p:blipFill>
          <a:blip r:embed="rId4"/>
          <a:stretch>
            <a:fillRect/>
          </a:stretch>
        </p:blipFill>
        <p:spPr>
          <a:xfrm>
            <a:off x="947185" y="1474253"/>
            <a:ext cx="2617487" cy="1698083"/>
          </a:xfrm>
          <a:prstGeom prst="rect">
            <a:avLst/>
          </a:prstGeom>
        </p:spPr>
      </p:pic>
      <p:pic>
        <p:nvPicPr>
          <p:cNvPr id="11" name="Picture 10">
            <a:extLst>
              <a:ext uri="{FF2B5EF4-FFF2-40B4-BE49-F238E27FC236}">
                <a16:creationId xmlns:a16="http://schemas.microsoft.com/office/drawing/2014/main" id="{BFED6FF9-818C-AF4A-A728-172215359D7F}"/>
              </a:ext>
            </a:extLst>
          </p:cNvPr>
          <p:cNvPicPr>
            <a:picLocks noChangeAspect="1"/>
          </p:cNvPicPr>
          <p:nvPr/>
        </p:nvPicPr>
        <p:blipFill>
          <a:blip r:embed="rId5"/>
          <a:stretch>
            <a:fillRect/>
          </a:stretch>
        </p:blipFill>
        <p:spPr>
          <a:xfrm>
            <a:off x="4393314" y="3780063"/>
            <a:ext cx="2617488" cy="1744992"/>
          </a:xfrm>
          <a:prstGeom prst="rect">
            <a:avLst/>
          </a:prstGeom>
        </p:spPr>
      </p:pic>
      <p:sp>
        <p:nvSpPr>
          <p:cNvPr id="12" name="TextBox 11">
            <a:extLst>
              <a:ext uri="{FF2B5EF4-FFF2-40B4-BE49-F238E27FC236}">
                <a16:creationId xmlns:a16="http://schemas.microsoft.com/office/drawing/2014/main" id="{4E83F062-ABE4-9E42-BC4C-06978BA5D271}"/>
              </a:ext>
            </a:extLst>
          </p:cNvPr>
          <p:cNvSpPr txBox="1"/>
          <p:nvPr/>
        </p:nvSpPr>
        <p:spPr>
          <a:xfrm>
            <a:off x="4279690" y="5552800"/>
            <a:ext cx="3156668" cy="861774"/>
          </a:xfrm>
          <a:prstGeom prst="rect">
            <a:avLst/>
          </a:prstGeom>
          <a:noFill/>
        </p:spPr>
        <p:txBody>
          <a:bodyPr wrap="square" rtlCol="0">
            <a:spAutoFit/>
          </a:bodyPr>
          <a:lstStyle/>
          <a:p>
            <a:r>
              <a:rPr lang="en-GB" sz="1000" dirty="0"/>
              <a:t>Parvo virus 19 (Erythema </a:t>
            </a:r>
            <a:r>
              <a:rPr lang="en-GB" sz="1000" dirty="0" err="1"/>
              <a:t>infectiosum</a:t>
            </a:r>
            <a:r>
              <a:rPr lang="en-GB" sz="1000" dirty="0"/>
              <a:t>, fifth disease); bright red ‘slapped cheek’ rash- more common in children, then light pink rash may appear on chest, stomach, arms and legs, can be itchy, may be harder to see on brown and black skin</a:t>
            </a:r>
            <a:endParaRPr lang="en-US" sz="1000" dirty="0"/>
          </a:p>
        </p:txBody>
      </p:sp>
      <p:pic>
        <p:nvPicPr>
          <p:cNvPr id="13" name="Picture 12">
            <a:extLst>
              <a:ext uri="{FF2B5EF4-FFF2-40B4-BE49-F238E27FC236}">
                <a16:creationId xmlns:a16="http://schemas.microsoft.com/office/drawing/2014/main" id="{624FCD37-724E-DE49-9E53-DA2DD33E02D5}"/>
              </a:ext>
            </a:extLst>
          </p:cNvPr>
          <p:cNvPicPr>
            <a:picLocks noChangeAspect="1"/>
          </p:cNvPicPr>
          <p:nvPr/>
        </p:nvPicPr>
        <p:blipFill>
          <a:blip r:embed="rId6"/>
          <a:stretch>
            <a:fillRect/>
          </a:stretch>
        </p:blipFill>
        <p:spPr>
          <a:xfrm>
            <a:off x="968644" y="3874165"/>
            <a:ext cx="2617488" cy="1742265"/>
          </a:xfrm>
          <a:prstGeom prst="rect">
            <a:avLst/>
          </a:prstGeom>
        </p:spPr>
      </p:pic>
      <p:sp>
        <p:nvSpPr>
          <p:cNvPr id="14" name="TextBox 13">
            <a:extLst>
              <a:ext uri="{FF2B5EF4-FFF2-40B4-BE49-F238E27FC236}">
                <a16:creationId xmlns:a16="http://schemas.microsoft.com/office/drawing/2014/main" id="{CD5D02B2-FDC4-2743-86A2-ED90026BC959}"/>
              </a:ext>
            </a:extLst>
          </p:cNvPr>
          <p:cNvSpPr txBox="1"/>
          <p:nvPr/>
        </p:nvSpPr>
        <p:spPr>
          <a:xfrm>
            <a:off x="945516" y="5673697"/>
            <a:ext cx="2716077" cy="707886"/>
          </a:xfrm>
          <a:prstGeom prst="rect">
            <a:avLst/>
          </a:prstGeom>
          <a:noFill/>
        </p:spPr>
        <p:txBody>
          <a:bodyPr wrap="square" rtlCol="0">
            <a:spAutoFit/>
          </a:bodyPr>
          <a:lstStyle/>
          <a:p>
            <a:r>
              <a:rPr lang="en-GB" sz="1000" dirty="0"/>
              <a:t>Scarlet fever; red blotches that turn into fine pink-red rash, feels like sandpaper; looks like sunburn, may be itchy, maybe harder to see on brown or black skin but can feel it</a:t>
            </a:r>
          </a:p>
        </p:txBody>
      </p:sp>
      <p:pic>
        <p:nvPicPr>
          <p:cNvPr id="15" name="Picture 14">
            <a:extLst>
              <a:ext uri="{FF2B5EF4-FFF2-40B4-BE49-F238E27FC236}">
                <a16:creationId xmlns:a16="http://schemas.microsoft.com/office/drawing/2014/main" id="{CEC5C616-C6C7-8842-A55B-F4C0D9B783B4}"/>
              </a:ext>
            </a:extLst>
          </p:cNvPr>
          <p:cNvPicPr>
            <a:picLocks noChangeAspect="1"/>
          </p:cNvPicPr>
          <p:nvPr/>
        </p:nvPicPr>
        <p:blipFill>
          <a:blip r:embed="rId7"/>
          <a:stretch>
            <a:fillRect/>
          </a:stretch>
        </p:blipFill>
        <p:spPr>
          <a:xfrm>
            <a:off x="7830853" y="3755722"/>
            <a:ext cx="2748307" cy="1832204"/>
          </a:xfrm>
          <a:prstGeom prst="rect">
            <a:avLst/>
          </a:prstGeom>
        </p:spPr>
      </p:pic>
      <p:sp>
        <p:nvSpPr>
          <p:cNvPr id="16" name="TextBox 15">
            <a:extLst>
              <a:ext uri="{FF2B5EF4-FFF2-40B4-BE49-F238E27FC236}">
                <a16:creationId xmlns:a16="http://schemas.microsoft.com/office/drawing/2014/main" id="{59FCEE68-CC8E-A046-BC13-5A9876787BCA}"/>
              </a:ext>
            </a:extLst>
          </p:cNvPr>
          <p:cNvSpPr txBox="1"/>
          <p:nvPr/>
        </p:nvSpPr>
        <p:spPr>
          <a:xfrm>
            <a:off x="7725036" y="5615328"/>
            <a:ext cx="3306986" cy="707886"/>
          </a:xfrm>
          <a:prstGeom prst="rect">
            <a:avLst/>
          </a:prstGeom>
          <a:noFill/>
        </p:spPr>
        <p:txBody>
          <a:bodyPr wrap="square" rtlCol="0">
            <a:spAutoFit/>
          </a:bodyPr>
          <a:lstStyle/>
          <a:p>
            <a:r>
              <a:rPr lang="en-GB" sz="1000" dirty="0"/>
              <a:t>Hand, foot and mouth; raised rash, spots on hands and feet, sometimes thighs and bottom, can look pink, red, or darker than surrounding skin, depending on skin tone, can turn into grey lighter blisters, can be painful</a:t>
            </a:r>
          </a:p>
        </p:txBody>
      </p:sp>
      <p:sp>
        <p:nvSpPr>
          <p:cNvPr id="3" name="Slide Number Placeholder 2">
            <a:extLst>
              <a:ext uri="{FF2B5EF4-FFF2-40B4-BE49-F238E27FC236}">
                <a16:creationId xmlns:a16="http://schemas.microsoft.com/office/drawing/2014/main" id="{6C5E9F67-FFE3-483F-B3AA-5F2E96DB5D78}"/>
              </a:ext>
            </a:extLst>
          </p:cNvPr>
          <p:cNvSpPr>
            <a:spLocks noGrp="1"/>
          </p:cNvSpPr>
          <p:nvPr>
            <p:ph type="sldNum" sz="quarter" idx="11"/>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26739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38B3-7FF4-444D-8CB5-48B8F9DD9D71}"/>
              </a:ext>
            </a:extLst>
          </p:cNvPr>
          <p:cNvSpPr>
            <a:spLocks noGrp="1"/>
          </p:cNvSpPr>
          <p:nvPr>
            <p:ph type="title"/>
          </p:nvPr>
        </p:nvSpPr>
        <p:spPr/>
        <p:txBody>
          <a:bodyPr/>
          <a:lstStyle/>
          <a:p>
            <a:r>
              <a:rPr lang="en-US" dirty="0"/>
              <a:t>Complications of measles</a:t>
            </a:r>
          </a:p>
        </p:txBody>
      </p:sp>
      <p:sp>
        <p:nvSpPr>
          <p:cNvPr id="3" name="Content Placeholder 2">
            <a:extLst>
              <a:ext uri="{FF2B5EF4-FFF2-40B4-BE49-F238E27FC236}">
                <a16:creationId xmlns:a16="http://schemas.microsoft.com/office/drawing/2014/main" id="{AF9828A6-045C-A84A-A40E-74F968BF8F14}"/>
              </a:ext>
            </a:extLst>
          </p:cNvPr>
          <p:cNvSpPr>
            <a:spLocks noGrp="1"/>
          </p:cNvSpPr>
          <p:nvPr>
            <p:ph idx="1"/>
          </p:nvPr>
        </p:nvSpPr>
        <p:spPr/>
        <p:txBody>
          <a:bodyPr>
            <a:normAutofit/>
          </a:bodyPr>
          <a:lstStyle/>
          <a:p>
            <a:r>
              <a:rPr lang="en-GB" dirty="0"/>
              <a:t>otitis media (7 to 9% of cases)</a:t>
            </a:r>
          </a:p>
          <a:p>
            <a:r>
              <a:rPr lang="en-GB" dirty="0"/>
              <a:t>diarrhoea (8%) </a:t>
            </a:r>
          </a:p>
          <a:p>
            <a:r>
              <a:rPr lang="en-GB" dirty="0"/>
              <a:t>pneumonia (1 to 6%)</a:t>
            </a:r>
          </a:p>
          <a:p>
            <a:r>
              <a:rPr lang="en-GB" dirty="0"/>
              <a:t>convulsions (0.5%) </a:t>
            </a:r>
          </a:p>
          <a:p>
            <a:r>
              <a:rPr lang="en-GB" dirty="0"/>
              <a:t>encephalitis (1 to 4 per 1,000 to 2,000 cases) </a:t>
            </a:r>
          </a:p>
          <a:p>
            <a:r>
              <a:rPr lang="en-GB" dirty="0"/>
              <a:t>subacute sclerosing pan-encephalitis (SSPE) (in &lt;2 year olds 1 in 8,000 cases)</a:t>
            </a:r>
          </a:p>
          <a:p>
            <a:r>
              <a:rPr lang="en-GB" dirty="0"/>
              <a:t>in pregnancy can lead to miscarriage, stillbirth, premature birth or low birth weight</a:t>
            </a:r>
          </a:p>
        </p:txBody>
      </p:sp>
      <p:sp>
        <p:nvSpPr>
          <p:cNvPr id="4" name="Footer Placeholder 3">
            <a:extLst>
              <a:ext uri="{FF2B5EF4-FFF2-40B4-BE49-F238E27FC236}">
                <a16:creationId xmlns:a16="http://schemas.microsoft.com/office/drawing/2014/main" id="{43344E3B-82F6-264A-849D-4C39E11BF853}"/>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2B0FB0B1-888A-89E3-1A51-CEC600A380CD}"/>
              </a:ext>
            </a:extLst>
          </p:cNvPr>
          <p:cNvSpPr>
            <a:spLocks noGrp="1"/>
          </p:cNvSpPr>
          <p:nvPr>
            <p:ph type="sldNum" sz="quarter" idx="11"/>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49572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1538-A187-CF47-B438-022D095559FE}"/>
              </a:ext>
            </a:extLst>
          </p:cNvPr>
          <p:cNvSpPr>
            <a:spLocks noGrp="1"/>
          </p:cNvSpPr>
          <p:nvPr>
            <p:ph type="title"/>
          </p:nvPr>
        </p:nvSpPr>
        <p:spPr/>
        <p:txBody>
          <a:bodyPr/>
          <a:lstStyle/>
          <a:p>
            <a:r>
              <a:rPr lang="en-US" dirty="0"/>
              <a:t>Risk assessment of cases</a:t>
            </a:r>
          </a:p>
        </p:txBody>
      </p:sp>
      <p:sp>
        <p:nvSpPr>
          <p:cNvPr id="3" name="Content Placeholder 2">
            <a:extLst>
              <a:ext uri="{FF2B5EF4-FFF2-40B4-BE49-F238E27FC236}">
                <a16:creationId xmlns:a16="http://schemas.microsoft.com/office/drawing/2014/main" id="{A694FBF2-B009-FE44-8AA1-A7341D205342}"/>
              </a:ext>
            </a:extLst>
          </p:cNvPr>
          <p:cNvSpPr>
            <a:spLocks noGrp="1"/>
          </p:cNvSpPr>
          <p:nvPr>
            <p:ph idx="1"/>
          </p:nvPr>
        </p:nvSpPr>
        <p:spPr>
          <a:xfrm>
            <a:off x="330205" y="1422401"/>
            <a:ext cx="11475715" cy="4703764"/>
          </a:xfrm>
        </p:spPr>
        <p:txBody>
          <a:bodyPr>
            <a:normAutofit fontScale="92500" lnSpcReduction="20000"/>
          </a:bodyPr>
          <a:lstStyle/>
          <a:p>
            <a:r>
              <a:rPr lang="en-US" sz="1900" dirty="0">
                <a:latin typeface="+mn-lt"/>
              </a:rPr>
              <a:t>check:</a:t>
            </a:r>
          </a:p>
          <a:p>
            <a:pPr lvl="1"/>
            <a:r>
              <a:rPr lang="en-GB" sz="1900" dirty="0">
                <a:latin typeface="+mn-lt"/>
              </a:rPr>
              <a:t>vaccination status</a:t>
            </a:r>
          </a:p>
          <a:p>
            <a:pPr lvl="1"/>
            <a:r>
              <a:rPr lang="en-GB" sz="1900" dirty="0">
                <a:latin typeface="+mn-lt"/>
              </a:rPr>
              <a:t>recent exposure to someone with rash/illness</a:t>
            </a:r>
          </a:p>
          <a:p>
            <a:pPr lvl="1"/>
            <a:r>
              <a:rPr lang="en-GB" sz="1900" dirty="0">
                <a:latin typeface="+mn-lt"/>
              </a:rPr>
              <a:t>recent travel</a:t>
            </a:r>
          </a:p>
          <a:p>
            <a:pPr lvl="1"/>
            <a:r>
              <a:rPr lang="en-GB" sz="1900" dirty="0">
                <a:latin typeface="+mn-lt"/>
              </a:rPr>
              <a:t>is this person a healthcare worker (HCW)</a:t>
            </a:r>
          </a:p>
          <a:p>
            <a:pPr lvl="1"/>
            <a:r>
              <a:rPr lang="en-GB" sz="1900" dirty="0">
                <a:latin typeface="+mn-lt"/>
              </a:rPr>
              <a:t>any contacts who are immunocompromised or vulnerable (aged under 1, pregnant) / HCW</a:t>
            </a:r>
          </a:p>
          <a:p>
            <a:pPr lvl="1"/>
            <a:r>
              <a:rPr lang="en-GB" sz="1900" dirty="0">
                <a:latin typeface="+mn-lt"/>
              </a:rPr>
              <a:t>face to face contact of any length or more than 15 minutes in a small, confined area is considered as exposure and will require follow up  </a:t>
            </a:r>
          </a:p>
          <a:p>
            <a:r>
              <a:rPr lang="en-GB" sz="1900" dirty="0">
                <a:latin typeface="+mn-lt"/>
              </a:rPr>
              <a:t>report all suspected cases urgently via phone to your local Health Protection Team (HPT)</a:t>
            </a:r>
          </a:p>
          <a:p>
            <a:pPr lvl="1"/>
            <a:r>
              <a:rPr lang="en-GB" sz="1900" dirty="0">
                <a:latin typeface="+mn-lt"/>
              </a:rPr>
              <a:t>contact details can be found here </a:t>
            </a:r>
            <a:r>
              <a:rPr lang="en-GB" sz="1900" dirty="0">
                <a:latin typeface="+mn-lt"/>
                <a:hlinkClick r:id="rId2"/>
              </a:rPr>
              <a:t>https://www.gov.uk/health-protection-team</a:t>
            </a:r>
            <a:endParaRPr lang="en-GB" sz="1900" dirty="0">
              <a:latin typeface="+mn-lt"/>
            </a:endParaRPr>
          </a:p>
          <a:p>
            <a:pPr lvl="1"/>
            <a:r>
              <a:rPr lang="en-GB" sz="1900" dirty="0">
                <a:latin typeface="+mn-lt"/>
              </a:rPr>
              <a:t>the HPT will conduct a risk assessment, arrange oral fluid testing – routine or urgent - and advise on public health action for immunocompromised or vulnerable contacts (aged under 1, pregnant, unvaccinated)</a:t>
            </a:r>
          </a:p>
          <a:p>
            <a:r>
              <a:rPr lang="en-GB" sz="1900" dirty="0">
                <a:latin typeface="+mn-lt"/>
              </a:rPr>
              <a:t>suspected measles cases should only be referred to hospital if clinically indicated – see relevant CKS advice here: </a:t>
            </a:r>
            <a:r>
              <a:rPr lang="en-US" sz="1900" dirty="0">
                <a:effectLst/>
                <a:latin typeface="+mn-lt"/>
                <a:hlinkClick r:id="rId3"/>
              </a:rPr>
              <a:t>https://cks.nice.org.uk/topics/measles/management/management/#admission-referral</a:t>
            </a:r>
            <a:r>
              <a:rPr lang="en-GB" sz="1900" dirty="0">
                <a:effectLst/>
                <a:latin typeface="+mn-lt"/>
              </a:rPr>
              <a:t> </a:t>
            </a:r>
          </a:p>
          <a:p>
            <a:r>
              <a:rPr lang="en-US" sz="1900" b="0" i="0" dirty="0">
                <a:solidFill>
                  <a:srgbClr val="0E0E0E"/>
                </a:solidFill>
                <a:effectLst/>
                <a:latin typeface="+mn-lt"/>
              </a:rPr>
              <a:t>where admission is planned, contact the local hospital regarding appropriate isolation before admission.</a:t>
            </a:r>
            <a:endParaRPr lang="en-GB" sz="1900" dirty="0">
              <a:latin typeface="+mn-lt"/>
            </a:endParaRPr>
          </a:p>
          <a:p>
            <a:r>
              <a:rPr lang="en-GB" sz="1900" b="1" dirty="0">
                <a:latin typeface="+mn-lt"/>
              </a:rPr>
              <a:t>exclude suspected cases from nursery/educational setting/work until 4 days after onset of rash</a:t>
            </a:r>
          </a:p>
          <a:p>
            <a:r>
              <a:rPr lang="en-GB" sz="1900" dirty="0">
                <a:latin typeface="+mn-lt"/>
              </a:rPr>
              <a:t>for further information see </a:t>
            </a:r>
            <a:r>
              <a:rPr lang="en-GB" sz="1900" dirty="0">
                <a:latin typeface="+mn-lt"/>
                <a:hlinkClick r:id="rId4"/>
              </a:rPr>
              <a:t>National Measles Guidance</a:t>
            </a:r>
            <a:endParaRPr lang="en-GB" sz="1900" dirty="0">
              <a:latin typeface="+mn-lt"/>
            </a:endParaRPr>
          </a:p>
          <a:p>
            <a:pPr marL="0" indent="0">
              <a:buNone/>
            </a:pPr>
            <a:endParaRPr lang="en-GB" b="1" u="sng" dirty="0"/>
          </a:p>
          <a:p>
            <a:pPr marL="457200" lvl="1" indent="0">
              <a:buNone/>
            </a:pPr>
            <a:endParaRPr lang="en-GB" dirty="0"/>
          </a:p>
          <a:p>
            <a:endParaRPr lang="en-US" dirty="0"/>
          </a:p>
        </p:txBody>
      </p:sp>
      <p:sp>
        <p:nvSpPr>
          <p:cNvPr id="4" name="Footer Placeholder 3">
            <a:extLst>
              <a:ext uri="{FF2B5EF4-FFF2-40B4-BE49-F238E27FC236}">
                <a16:creationId xmlns:a16="http://schemas.microsoft.com/office/drawing/2014/main" id="{579E75D2-F5FE-194F-99D7-F7B2A23B2773}"/>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350BE954-C38C-4AB2-DE3F-75064FC97FA7}"/>
              </a:ext>
            </a:extLst>
          </p:cNvPr>
          <p:cNvSpPr>
            <a:spLocks noGrp="1"/>
          </p:cNvSpPr>
          <p:nvPr>
            <p:ph type="sldNum" sz="quarter" idx="11"/>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09639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8823-1643-BD42-92F8-4D897B19B342}"/>
              </a:ext>
            </a:extLst>
          </p:cNvPr>
          <p:cNvSpPr>
            <a:spLocks noGrp="1"/>
          </p:cNvSpPr>
          <p:nvPr>
            <p:ph type="title"/>
          </p:nvPr>
        </p:nvSpPr>
        <p:spPr/>
        <p:txBody>
          <a:bodyPr/>
          <a:lstStyle/>
          <a:p>
            <a:r>
              <a:rPr lang="en-US" dirty="0"/>
              <a:t>Risk assessment of contacts</a:t>
            </a:r>
          </a:p>
        </p:txBody>
      </p:sp>
      <p:sp>
        <p:nvSpPr>
          <p:cNvPr id="3" name="Content Placeholder 2">
            <a:extLst>
              <a:ext uri="{FF2B5EF4-FFF2-40B4-BE49-F238E27FC236}">
                <a16:creationId xmlns:a16="http://schemas.microsoft.com/office/drawing/2014/main" id="{C16BE3F5-7EDD-F64B-8CF5-9963566C6A25}"/>
              </a:ext>
            </a:extLst>
          </p:cNvPr>
          <p:cNvSpPr>
            <a:spLocks noGrp="1"/>
          </p:cNvSpPr>
          <p:nvPr>
            <p:ph idx="1"/>
          </p:nvPr>
        </p:nvSpPr>
        <p:spPr/>
        <p:txBody>
          <a:bodyPr>
            <a:normAutofit fontScale="92500" lnSpcReduction="10000"/>
          </a:bodyPr>
          <a:lstStyle/>
          <a:p>
            <a:r>
              <a:rPr lang="en-GB" dirty="0"/>
              <a:t>if the patient was not isolated and exposed other patients in the waiting room, the HPT staff will help you with a risk assessment and advise on actions</a:t>
            </a:r>
          </a:p>
          <a:p>
            <a:r>
              <a:rPr lang="en-GB" dirty="0"/>
              <a:t>the most vulnerable groups who may require immunoglobulin are:</a:t>
            </a:r>
          </a:p>
          <a:p>
            <a:pPr lvl="1"/>
            <a:r>
              <a:rPr lang="en-GB" sz="2400" dirty="0"/>
              <a:t>infants</a:t>
            </a:r>
          </a:p>
          <a:p>
            <a:pPr lvl="1"/>
            <a:r>
              <a:rPr lang="en-GB" sz="2400" dirty="0"/>
              <a:t>pregnant women</a:t>
            </a:r>
          </a:p>
          <a:p>
            <a:pPr lvl="1"/>
            <a:r>
              <a:rPr lang="en-GB" sz="2400" dirty="0"/>
              <a:t>Immunosuppressed individuals </a:t>
            </a:r>
            <a:endParaRPr lang="en-US" sz="2400" dirty="0"/>
          </a:p>
          <a:p>
            <a:r>
              <a:rPr lang="en-GB" dirty="0"/>
              <a:t>if indicated, HNIG / IVIG should be given as soon as possible, ideally within 72 hours and up to 6 days after exposure </a:t>
            </a:r>
          </a:p>
          <a:p>
            <a:r>
              <a:rPr lang="en-GB" dirty="0"/>
              <a:t>for further information see: Measles Post-exposure Prophylaxis guidance: </a:t>
            </a:r>
            <a:r>
              <a:rPr lang="en-GB" dirty="0">
                <a:hlinkClick r:id="rId2"/>
              </a:rPr>
              <a:t>https://www.gov.uk/government/publications/measles-post-exposure-prophylaxis</a:t>
            </a:r>
            <a:endParaRPr lang="en-GB" dirty="0"/>
          </a:p>
          <a:p>
            <a:r>
              <a:rPr lang="en-GB" dirty="0"/>
              <a:t>any </a:t>
            </a:r>
            <a:r>
              <a:rPr lang="en-GB" b="1" dirty="0"/>
              <a:t>health care worker </a:t>
            </a:r>
            <a:r>
              <a:rPr lang="en-GB" dirty="0"/>
              <a:t>who is not immune (i.e. does not have evidence of 2 doses of MMR or laboratory confirmation of measles immunity (IgG for measles)) will require </a:t>
            </a:r>
            <a:r>
              <a:rPr lang="en-GB" b="1" dirty="0"/>
              <a:t>exclusion</a:t>
            </a:r>
            <a:r>
              <a:rPr lang="en-GB" dirty="0"/>
              <a:t> from work from days 5 to 21 post exposure</a:t>
            </a:r>
          </a:p>
          <a:p>
            <a:endParaRPr lang="en-GB" dirty="0"/>
          </a:p>
          <a:p>
            <a:endParaRPr lang="en-US" dirty="0"/>
          </a:p>
        </p:txBody>
      </p:sp>
      <p:sp>
        <p:nvSpPr>
          <p:cNvPr id="4" name="Footer Placeholder 3">
            <a:extLst>
              <a:ext uri="{FF2B5EF4-FFF2-40B4-BE49-F238E27FC236}">
                <a16:creationId xmlns:a16="http://schemas.microsoft.com/office/drawing/2014/main" id="{717A5A3C-AFAA-3541-A82F-13591EE56224}"/>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A2531A5D-8A6A-15C4-231A-26145663C5F0}"/>
              </a:ext>
            </a:extLst>
          </p:cNvPr>
          <p:cNvSpPr>
            <a:spLocks noGrp="1"/>
          </p:cNvSpPr>
          <p:nvPr>
            <p:ph type="sldNum" sz="quarter" idx="11"/>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74172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6E8A4A-9534-5DCB-09E3-83AAA0D57357}"/>
              </a:ext>
            </a:extLst>
          </p:cNvPr>
          <p:cNvSpPr txBox="1"/>
          <p:nvPr/>
        </p:nvSpPr>
        <p:spPr>
          <a:xfrm>
            <a:off x="459359" y="2283085"/>
            <a:ext cx="11205010" cy="3714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2"/>
              </a:rPr>
              <a:t>NHS England » Chapter 2: 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followed in addition to SICPs when caring for a laboratory-confirmed or suspected case of measles while they are considered to be infectious. More information can be found in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3">
                  <a:extLst>
                    <a:ext uri="{A12FA001-AC4F-418D-AE19-62706E023703}">
                      <ahyp:hlinkClr xmlns:ahyp="http://schemas.microsoft.com/office/drawing/2018/hyperlinkcolor" val="tx"/>
                    </a:ext>
                  </a:extLst>
                </a:hlinkClick>
              </a:rPr>
              <a:t>appendix 11a</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of the NIPCM.</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Measles is transmitted through the respiratory route (airborne or droplet spread) or by direct contact with the nasal or throat secretions of infected persons</a:t>
            </a:r>
            <a:endParaRPr kumimoji="0" lang="en-GB"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Following suspected/confirmed patient vacation of the care area, allow sufficient time for clearance of infectious particles </a:t>
            </a:r>
            <a:r>
              <a:rPr kumimoji="0" lang="en-GB" sz="1400" b="0" i="0" u="sng" strike="noStrike" kern="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Calibri"/>
                <a:sym typeface="Calibri"/>
              </a:rPr>
              <a:t>Refer to (HTM) 03-01 Specialised ventilation for healthcare buildings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before cleaning/ decontaminating using either:</a:t>
            </a:r>
          </a:p>
          <a:p>
            <a:pPr marL="0" marR="0" lvl="0" indent="0" algn="l" defTabSz="914400" rtl="0" eaLnBrk="1" fontAlgn="base" latinLnBrk="0" hangingPunct="0">
              <a:lnSpc>
                <a:spcPct val="115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combined detergent/disinfectant solution at a dilution of 1,000 parts per million available chlorine (ppm available chlorine (av.cl.)); or</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general-purpose neutral detergent in warm water followed by a solution of 1,000ppm av.cl).</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locally approved detergent and disinfectant.</a:t>
            </a:r>
          </a:p>
          <a:p>
            <a:pPr marL="0" marR="0" lvl="0" indent="0" algn="l" defTabSz="914400" rtl="0" eaLnBrk="1" fontAlgn="base" latinLnBrk="0" hangingPunct="0">
              <a:lnSpc>
                <a:spcPct val="115000"/>
              </a:lnSpc>
              <a:spcBef>
                <a:spcPts val="0"/>
              </a:spcBef>
              <a:spcAft>
                <a:spcPts val="0"/>
              </a:spcAft>
              <a:buClrTx/>
              <a:buSzPts val="1000"/>
              <a:buFontTx/>
              <a:buNone/>
              <a:tabLst>
                <a:tab pos="457200" algn="l"/>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0">
              <a:lnSpc>
                <a:spcPts val="1800"/>
              </a:lnSpc>
              <a:spcBef>
                <a:spcPts val="0"/>
              </a:spcBef>
              <a:spcAft>
                <a:spcPts val="1400"/>
              </a:spcAft>
              <a:buClrTx/>
              <a:buSzTx/>
              <a:buFontTx/>
              <a:buNone/>
              <a:tabLst/>
              <a:defRPr/>
            </a:pPr>
            <a:r>
              <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rPr>
              <a:t>Rooms/areas must be cleaned from highest to lowest points and from least to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most contaminated points ensuring local policies are   followed at all times.</a:t>
            </a:r>
          </a:p>
        </p:txBody>
      </p:sp>
      <p:sp>
        <p:nvSpPr>
          <p:cNvPr id="15" name="TextBox 14">
            <a:extLst>
              <a:ext uri="{FF2B5EF4-FFF2-40B4-BE49-F238E27FC236}">
                <a16:creationId xmlns:a16="http://schemas.microsoft.com/office/drawing/2014/main" id="{1E74DD13-230B-CD58-0639-1FFD05D3B790}"/>
              </a:ext>
            </a:extLst>
          </p:cNvPr>
          <p:cNvSpPr txBox="1"/>
          <p:nvPr/>
        </p:nvSpPr>
        <p:spPr>
          <a:xfrm>
            <a:off x="339271" y="455696"/>
            <a:ext cx="85278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Infection prevention and control: key actions</a:t>
            </a:r>
          </a:p>
        </p:txBody>
      </p:sp>
      <p:sp>
        <p:nvSpPr>
          <p:cNvPr id="17" name="TextBox 16">
            <a:extLst>
              <a:ext uri="{FF2B5EF4-FFF2-40B4-BE49-F238E27FC236}">
                <a16:creationId xmlns:a16="http://schemas.microsoft.com/office/drawing/2014/main" id="{0E9914C4-C919-03AA-64E4-C6658403BC65}"/>
              </a:ext>
            </a:extLst>
          </p:cNvPr>
          <p:cNvSpPr txBox="1"/>
          <p:nvPr/>
        </p:nvSpPr>
        <p:spPr>
          <a:xfrm>
            <a:off x="459359" y="972732"/>
            <a:ext cx="11427841"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Standard Infection Control Precautions (SICPs)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used by all healthcare workers at all times and in all settings. Comprehensive guidance and advice, including PPE, is available in the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4"/>
              </a:rPr>
              <a:t>National Infection Prevention &amp; Control Manual (NIPCM)</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GB" sz="1400" kern="0" dirty="0">
              <a:solidFill>
                <a:srgbClr val="000000"/>
              </a:solidFill>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Staff involved in direct patient care (including anyone who has contact with patients e.g. porters, domestics, reception staff) should have documented evidence of 2 doses of the MMR vaccine or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have positive antibody tests for measles, in keeping with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hlinkClick r:id="rId5"/>
              </a:rPr>
              <a:t>national guidance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9296E9C5-03E1-4F43-1165-E6CAFB489369}"/>
              </a:ext>
            </a:extLst>
          </p:cNvPr>
          <p:cNvSpPr>
            <a:spLocks noGrp="1"/>
          </p:cNvSpPr>
          <p:nvPr>
            <p:ph type="sldNum" sz="quarter" idx="2"/>
          </p:nvPr>
        </p:nvSpPr>
        <p:spPr/>
        <p:txBody>
          <a:bodyPr/>
          <a:lstStyle/>
          <a:p>
            <a:fld id="{86CB4B4D-7CA3-9044-876B-883B54F8677D}" type="slidenum">
              <a:rPr lang="en-GB" smtClean="0"/>
              <a:t>19</a:t>
            </a:fld>
            <a:endParaRPr lang="en-GB"/>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C53A-5D57-19BF-6CEF-FA6CC926CB0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3ADF84BC-32DC-703C-3A89-010F2E50BA35}"/>
              </a:ext>
            </a:extLst>
          </p:cNvPr>
          <p:cNvSpPr>
            <a:spLocks noGrp="1"/>
          </p:cNvSpPr>
          <p:nvPr>
            <p:ph idx="1"/>
          </p:nvPr>
        </p:nvSpPr>
        <p:spPr/>
        <p:txBody>
          <a:bodyPr/>
          <a:lstStyle/>
          <a:p>
            <a:r>
              <a:rPr lang="en-GB" dirty="0"/>
              <a:t>overview, importance</a:t>
            </a:r>
          </a:p>
          <a:p>
            <a:r>
              <a:rPr lang="en-GB" dirty="0"/>
              <a:t>prevention, MECC and Occupational Health</a:t>
            </a:r>
          </a:p>
          <a:p>
            <a:r>
              <a:rPr lang="en-GB" dirty="0"/>
              <a:t>MMR vaccine</a:t>
            </a:r>
          </a:p>
          <a:p>
            <a:r>
              <a:rPr lang="en-GB" dirty="0"/>
              <a:t>measles clinical presentation and complications</a:t>
            </a:r>
          </a:p>
          <a:p>
            <a:r>
              <a:rPr lang="en-GB" dirty="0"/>
              <a:t>risk assessment of cases and contacts</a:t>
            </a:r>
          </a:p>
          <a:p>
            <a:r>
              <a:rPr lang="en-GB" dirty="0"/>
              <a:t>key actions</a:t>
            </a:r>
          </a:p>
          <a:p>
            <a:r>
              <a:rPr lang="en-GB" dirty="0"/>
              <a:t>resources</a:t>
            </a:r>
          </a:p>
        </p:txBody>
      </p:sp>
      <p:sp>
        <p:nvSpPr>
          <p:cNvPr id="5" name="Slide Number Placeholder 4">
            <a:extLst>
              <a:ext uri="{FF2B5EF4-FFF2-40B4-BE49-F238E27FC236}">
                <a16:creationId xmlns:a16="http://schemas.microsoft.com/office/drawing/2014/main" id="{F5FBCB7D-D038-1A36-1FA1-79012F6F0EBB}"/>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2</a:t>
            </a:fld>
            <a:endParaRPr lang="en-GB" sz="1400" dirty="0"/>
          </a:p>
        </p:txBody>
      </p:sp>
      <p:sp>
        <p:nvSpPr>
          <p:cNvPr id="4" name="Footer Placeholder 3">
            <a:extLst>
              <a:ext uri="{FF2B5EF4-FFF2-40B4-BE49-F238E27FC236}">
                <a16:creationId xmlns:a16="http://schemas.microsoft.com/office/drawing/2014/main" id="{2DCC29DA-16AC-C758-CE1D-CA6FB40F73E7}"/>
              </a:ext>
            </a:extLst>
          </p:cNvPr>
          <p:cNvSpPr>
            <a:spLocks noGrp="1"/>
          </p:cNvSpPr>
          <p:nvPr>
            <p:ph type="ftr" sz="quarter" idx="10"/>
          </p:nvPr>
        </p:nvSpPr>
        <p:spPr/>
        <p:txBody>
          <a:bodyPr/>
          <a:lstStyle/>
          <a:p>
            <a:r>
              <a:rPr lang="en-GB"/>
              <a:t>Measles for Primary Care</a:t>
            </a:r>
            <a:endParaRPr lang="en-GB" sz="1400" dirty="0"/>
          </a:p>
        </p:txBody>
      </p:sp>
    </p:spTree>
    <p:extLst>
      <p:ext uri="{BB962C8B-B14F-4D97-AF65-F5344CB8AC3E}">
        <p14:creationId xmlns:p14="http://schemas.microsoft.com/office/powerpoint/2010/main" val="176984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5BBD-7156-AD40-91C0-8F1612D150AB}"/>
              </a:ext>
            </a:extLst>
          </p:cNvPr>
          <p:cNvSpPr>
            <a:spLocks noGrp="1"/>
          </p:cNvSpPr>
          <p:nvPr>
            <p:ph type="title"/>
          </p:nvPr>
        </p:nvSpPr>
        <p:spPr/>
        <p:txBody>
          <a:bodyPr/>
          <a:lstStyle/>
          <a:p>
            <a:r>
              <a:rPr lang="en-US" dirty="0"/>
              <a:t>Key actions</a:t>
            </a:r>
          </a:p>
        </p:txBody>
      </p:sp>
      <p:sp>
        <p:nvSpPr>
          <p:cNvPr id="3" name="Content Placeholder 2">
            <a:extLst>
              <a:ext uri="{FF2B5EF4-FFF2-40B4-BE49-F238E27FC236}">
                <a16:creationId xmlns:a16="http://schemas.microsoft.com/office/drawing/2014/main" id="{52B5A259-1F8A-D145-83AF-5A8F3247C4FA}"/>
              </a:ext>
            </a:extLst>
          </p:cNvPr>
          <p:cNvSpPr>
            <a:spLocks noGrp="1"/>
          </p:cNvSpPr>
          <p:nvPr>
            <p:ph idx="1"/>
          </p:nvPr>
        </p:nvSpPr>
        <p:spPr/>
        <p:txBody>
          <a:bodyPr>
            <a:normAutofit/>
          </a:bodyPr>
          <a:lstStyle/>
          <a:p>
            <a:r>
              <a:rPr lang="en-GB" dirty="0"/>
              <a:t>cohort / isolate patients presenting with a rash and a fever (especially if unvaccinated) on arrival to:</a:t>
            </a:r>
          </a:p>
          <a:p>
            <a:pPr lvl="1"/>
            <a:r>
              <a:rPr lang="en-GB" dirty="0"/>
              <a:t>stop onward transmission without delay</a:t>
            </a:r>
          </a:p>
          <a:p>
            <a:pPr lvl="1"/>
            <a:r>
              <a:rPr lang="en-GB" dirty="0"/>
              <a:t>protect vulnerable contacts</a:t>
            </a:r>
          </a:p>
          <a:p>
            <a:pPr lvl="0"/>
            <a:r>
              <a:rPr lang="en-GB" dirty="0"/>
              <a:t>report suspected cases urgently by phone to your local HPT</a:t>
            </a:r>
            <a:endParaRPr lang="en-US" dirty="0"/>
          </a:p>
          <a:p>
            <a:r>
              <a:rPr lang="en-GB" dirty="0"/>
              <a:t>Make Every Contact Count (MECC) - check immunisation status of every patient, especially for children, new registrations, new migrants, refugees and asylum seekers and catch-up those who are not up to date</a:t>
            </a:r>
          </a:p>
          <a:p>
            <a:r>
              <a:rPr lang="en-GB" sz="2400" dirty="0"/>
              <a:t>staff involved in direct patient care should have documented evidence of 2 doses of the MMR vaccine or </a:t>
            </a:r>
            <a:r>
              <a:rPr lang="en-GB" sz="2400" dirty="0">
                <a:effectLst/>
                <a:latin typeface="Arial" panose="020B0604020202020204" pitchFamily="34" charset="0"/>
                <a:ea typeface="Calibri" panose="020F0502020204030204" pitchFamily="34" charset="0"/>
              </a:rPr>
              <a:t>have positive antibody tests for measles and rubella, in keeping with national guidance</a:t>
            </a:r>
            <a:endParaRPr lang="en-GB" sz="2400" dirty="0"/>
          </a:p>
          <a:p>
            <a:endParaRPr lang="en-US" dirty="0"/>
          </a:p>
        </p:txBody>
      </p:sp>
      <p:sp>
        <p:nvSpPr>
          <p:cNvPr id="4" name="Footer Placeholder 3">
            <a:extLst>
              <a:ext uri="{FF2B5EF4-FFF2-40B4-BE49-F238E27FC236}">
                <a16:creationId xmlns:a16="http://schemas.microsoft.com/office/drawing/2014/main" id="{81AF177F-3102-FC48-8B39-577617D100C1}"/>
              </a:ext>
            </a:extLst>
          </p:cNvPr>
          <p:cNvSpPr>
            <a:spLocks noGrp="1"/>
          </p:cNvSpPr>
          <p:nvPr>
            <p:ph type="ftr" sz="quarter" idx="10"/>
          </p:nvPr>
        </p:nvSpPr>
        <p:spPr/>
        <p:txBody>
          <a:bodyPr/>
          <a:lstStyle/>
          <a:p>
            <a:r>
              <a:rPr lang="en-GB" dirty="0"/>
              <a:t>Measles for Primary Care</a:t>
            </a:r>
          </a:p>
        </p:txBody>
      </p:sp>
      <p:sp>
        <p:nvSpPr>
          <p:cNvPr id="8" name="Slide Number Placeholder 7">
            <a:extLst>
              <a:ext uri="{FF2B5EF4-FFF2-40B4-BE49-F238E27FC236}">
                <a16:creationId xmlns:a16="http://schemas.microsoft.com/office/drawing/2014/main" id="{83089899-1868-65C8-205D-5E150DDBB821}"/>
              </a:ext>
            </a:extLst>
          </p:cNvPr>
          <p:cNvSpPr>
            <a:spLocks noGrp="1"/>
          </p:cNvSpPr>
          <p:nvPr>
            <p:ph type="sldNum" sz="quarter" idx="11"/>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94488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F803-9ADD-8D85-5A4A-7A1C56807A20}"/>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E90F2778-3049-7130-C2C7-08EF5A1C00D7}"/>
              </a:ext>
            </a:extLst>
          </p:cNvPr>
          <p:cNvSpPr>
            <a:spLocks noGrp="1"/>
          </p:cNvSpPr>
          <p:nvPr>
            <p:ph idx="1"/>
          </p:nvPr>
        </p:nvSpPr>
        <p:spPr>
          <a:xfrm>
            <a:off x="331475" y="1635760"/>
            <a:ext cx="11123857" cy="4612324"/>
          </a:xfrm>
        </p:spPr>
        <p:txBody>
          <a:bodyPr>
            <a:normAutofit fontScale="55000" lnSpcReduction="20000"/>
          </a:bodyPr>
          <a:lstStyle/>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UKHSA National Measles guidance (including post-exposure prophylaxis): </a:t>
            </a:r>
            <a:r>
              <a:rPr lang="en-GB" sz="3100" u="sng" dirty="0">
                <a:solidFill>
                  <a:srgbClr val="0563C1"/>
                </a:solidFill>
                <a:effectLst/>
                <a:latin typeface="+mn-lt"/>
                <a:ea typeface="Calibri" panose="020F0502020204030204" pitchFamily="34" charset="0"/>
                <a:hlinkClick r:id="rId2"/>
              </a:rPr>
              <a:t>https://www.gov.uk/government/publications/national-measles-guidelines </a:t>
            </a:r>
            <a:endParaRPr lang="en-GB" sz="3100" u="sng" dirty="0">
              <a:solidFill>
                <a:srgbClr val="0563C1"/>
              </a:solidFill>
              <a:latin typeface="+mn-lt"/>
              <a:ea typeface="Calibri" panose="020F0502020204030204" pitchFamily="34" charset="0"/>
            </a:endParaRPr>
          </a:p>
          <a:p>
            <a:pPr marL="34290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Viral Rash in pregnancy guidance: </a:t>
            </a:r>
            <a:r>
              <a:rPr lang="en-GB" sz="3100" dirty="0">
                <a:latin typeface="+mn-lt"/>
                <a:hlinkClick r:id="rId3"/>
              </a:rPr>
              <a:t>https://www.gov.uk/government/publications/viral-rash-in-pregnancy</a:t>
            </a:r>
            <a:endParaRPr lang="en-GB" sz="3100" dirty="0">
              <a:latin typeface="+mn-lt"/>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Measles Poster for health professionals: </a:t>
            </a:r>
            <a:r>
              <a:rPr lang="en-US" sz="3100" dirty="0">
                <a:latin typeface="+mn-lt"/>
                <a:hlinkClick r:id="rId4"/>
              </a:rPr>
              <a:t>Measles: guidance, data and analysis - GOV.UK (www.gov.uk)</a:t>
            </a:r>
            <a:r>
              <a:rPr lang="en-US" sz="3100" dirty="0">
                <a:latin typeface="+mn-lt"/>
              </a:rPr>
              <a:t> (found under </a:t>
            </a:r>
            <a:r>
              <a:rPr lang="en-GB" sz="3100" dirty="0">
                <a:effectLst/>
                <a:latin typeface="+mn-lt"/>
                <a:ea typeface="Times New Roman" panose="02020603050405020304" pitchFamily="18" charset="0"/>
                <a:cs typeface="Times New Roman" panose="02020603050405020304" pitchFamily="18" charset="0"/>
              </a:rPr>
              <a:t>clinical management subheading)</a:t>
            </a: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MMR training slide set for immunisers: </a:t>
            </a:r>
            <a:r>
              <a:rPr lang="en-GB" sz="3100" u="sng" dirty="0">
                <a:solidFill>
                  <a:srgbClr val="0563C1"/>
                </a:solidFill>
                <a:effectLst/>
                <a:latin typeface="+mn-lt"/>
                <a:ea typeface="Calibri" panose="020F0502020204030204" pitchFamily="34" charset="0"/>
                <a:hlinkClick r:id="rId5"/>
              </a:rPr>
              <a:t>https://www.gov.uk/government/collections/measles-guidance-data-and-analysis#vaccination</a:t>
            </a:r>
            <a:r>
              <a:rPr lang="en-GB" sz="3100" dirty="0">
                <a:effectLst/>
                <a:latin typeface="+mn-lt"/>
                <a:ea typeface="Calibri" panose="020F0502020204030204" pitchFamily="34" charset="0"/>
              </a:rPr>
              <a:t> (found </a:t>
            </a:r>
            <a:r>
              <a:rPr lang="en-GB" sz="3100" dirty="0">
                <a:latin typeface="+mn-lt"/>
                <a:ea typeface="Calibri" panose="020F0502020204030204" pitchFamily="34" charset="0"/>
              </a:rPr>
              <a:t>u</a:t>
            </a:r>
            <a:r>
              <a:rPr lang="en-GB" sz="3100" dirty="0">
                <a:effectLst/>
                <a:latin typeface="+mn-lt"/>
                <a:ea typeface="Calibri" panose="020F0502020204030204" pitchFamily="34" charset="0"/>
              </a:rPr>
              <a:t>nder the vaccination subheading)</a:t>
            </a:r>
            <a:endParaRPr lang="en-GB" sz="31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Measles Green Book Chapter: </a:t>
            </a:r>
            <a:r>
              <a:rPr lang="en-GB" sz="3100" u="sng" dirty="0">
                <a:solidFill>
                  <a:srgbClr val="0000FF"/>
                </a:solidFill>
                <a:effectLst/>
                <a:latin typeface="+mn-lt"/>
                <a:ea typeface="Times New Roman" panose="02020603050405020304" pitchFamily="18" charset="0"/>
                <a:cs typeface="Times New Roman" panose="02020603050405020304" pitchFamily="18" charset="0"/>
                <a:hlinkClick r:id="rId6"/>
              </a:rPr>
              <a:t>https://www.gov.uk/government/publications/measles-the-green-book-chapter-21</a:t>
            </a:r>
            <a:r>
              <a:rPr lang="en-GB" sz="3100" dirty="0">
                <a:effectLst/>
                <a:latin typeface="+mn-lt"/>
                <a:ea typeface="Times New Roman" panose="02020603050405020304" pitchFamily="18" charset="0"/>
                <a:cs typeface="Times New Roman" panose="02020603050405020304" pitchFamily="18" charset="0"/>
              </a:rPr>
              <a:t> </a:t>
            </a: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NICE Clinical Knowledge Summary – Management of measles: </a:t>
            </a:r>
            <a:r>
              <a:rPr lang="en-US" sz="3100" dirty="0">
                <a:effectLst/>
                <a:latin typeface="+mn-lt"/>
                <a:hlinkClick r:id="rId7"/>
              </a:rPr>
              <a:t>https://cks.nice.org.uk/topics/measles/management/management/#admission-referral</a:t>
            </a:r>
            <a:endParaRPr lang="en-US" sz="3100" dirty="0">
              <a:effectLst/>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NHS Infection Prevention and Control Manual:  </a:t>
            </a:r>
            <a:r>
              <a:rPr lang="en-US" sz="3100" dirty="0">
                <a:latin typeface="+mn-lt"/>
                <a:hlinkClick r:id="rId8"/>
              </a:rPr>
              <a:t>https://www.england.nhs.uk/publication/national-infection-prevention-and-control/</a:t>
            </a:r>
            <a:endParaRPr lang="en-GB" sz="31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Immunisation of healthcare and laboratory staff: the green book, chapter 12: </a:t>
            </a:r>
            <a:r>
              <a:rPr lang="en-GB" sz="3100" u="sng" dirty="0">
                <a:solidFill>
                  <a:srgbClr val="0000FF"/>
                </a:solidFill>
                <a:effectLst/>
                <a:latin typeface="+mn-lt"/>
                <a:ea typeface="Times New Roman" panose="02020603050405020304" pitchFamily="18" charset="0"/>
                <a:cs typeface="Arial" panose="020B0604020202020204" pitchFamily="34" charset="0"/>
                <a:hlinkClick r:id="rId9"/>
              </a:rPr>
              <a:t>https://www.gov.uk/government/publications/immunisation-of-healthcare-and-laboratory-staff-the-green-book-chapter-12</a:t>
            </a:r>
            <a:endParaRPr lang="en-US" sz="31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Health and Social Care Act 2008: code of practice on the prevention and control of infections: </a:t>
            </a:r>
            <a:r>
              <a:rPr lang="en-GB" sz="3100" u="sng" dirty="0">
                <a:solidFill>
                  <a:srgbClr val="0000FF"/>
                </a:solidFill>
                <a:effectLst/>
                <a:latin typeface="+mn-lt"/>
                <a:ea typeface="Times New Roman" panose="02020603050405020304" pitchFamily="18" charset="0"/>
                <a:cs typeface="Arial" panose="020B0604020202020204" pitchFamily="34" charset="0"/>
                <a:hlinkClick r:id="rId10"/>
              </a:rPr>
              <a:t>https://www.gov.uk/government/publications/the-health-and-social-care-act-2008-code-of-practice-on-the-prevention-and-control-of-infections-and-related-guidance</a:t>
            </a:r>
            <a:endParaRPr lang="en-GB" sz="3100" u="sng" dirty="0">
              <a:solidFill>
                <a:srgbClr val="0000FF"/>
              </a:solidFill>
              <a:latin typeface="+mn-lt"/>
              <a:ea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783A3813-C754-2C3A-CD77-C0DC483A3331}"/>
              </a:ext>
            </a:extLst>
          </p:cNvPr>
          <p:cNvSpPr>
            <a:spLocks noGrp="1"/>
          </p:cNvSpPr>
          <p:nvPr>
            <p:ph type="sldNum" sz="quarter" idx="11"/>
          </p:nvPr>
        </p:nvSpPr>
        <p:spPr>
          <a:prstGeom prst="rect">
            <a:avLst/>
          </a:prstGeom>
        </p:spPr>
        <p:txBody>
          <a:bodyPr/>
          <a:lstStyle/>
          <a:p>
            <a:fld id="{344369E4-5DE7-46E5-874E-4FD437973785}" type="slidenum">
              <a:rPr lang="en-GB" smtClean="0"/>
              <a:pPr/>
              <a:t>21</a:t>
            </a:fld>
            <a:endParaRPr lang="en-GB" sz="1400" dirty="0"/>
          </a:p>
        </p:txBody>
      </p:sp>
      <p:sp>
        <p:nvSpPr>
          <p:cNvPr id="4" name="Footer Placeholder 3">
            <a:extLst>
              <a:ext uri="{FF2B5EF4-FFF2-40B4-BE49-F238E27FC236}">
                <a16:creationId xmlns:a16="http://schemas.microsoft.com/office/drawing/2014/main" id="{2D239F8C-3853-278A-3990-8DF17D6FACE6}"/>
              </a:ext>
            </a:extLst>
          </p:cNvPr>
          <p:cNvSpPr>
            <a:spLocks noGrp="1"/>
          </p:cNvSpPr>
          <p:nvPr>
            <p:ph type="ftr" sz="quarter" idx="4294967295"/>
          </p:nvPr>
        </p:nvSpPr>
        <p:spPr>
          <a:xfrm>
            <a:off x="0" y="6438900"/>
            <a:ext cx="10007600" cy="363538"/>
          </a:xfrm>
          <a:prstGeom prst="rect">
            <a:avLst/>
          </a:prstGeom>
        </p:spPr>
        <p:txBody>
          <a:bodyPr/>
          <a:lstStyle/>
          <a:p>
            <a:r>
              <a:rPr lang="en-US" sz="1400" dirty="0"/>
              <a:t>	Measles for Primary Care</a:t>
            </a:r>
            <a:endParaRPr lang="en-GB" sz="1400" dirty="0"/>
          </a:p>
        </p:txBody>
      </p:sp>
    </p:spTree>
    <p:extLst>
      <p:ext uri="{BB962C8B-B14F-4D97-AF65-F5344CB8AC3E}">
        <p14:creationId xmlns:p14="http://schemas.microsoft.com/office/powerpoint/2010/main" val="216580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2271-2ED5-5AF5-2CC1-6F7618D9504C}"/>
              </a:ext>
            </a:extLst>
          </p:cNvPr>
          <p:cNvSpPr>
            <a:spLocks noGrp="1"/>
          </p:cNvSpPr>
          <p:nvPr>
            <p:ph type="title"/>
          </p:nvPr>
        </p:nvSpPr>
        <p:spPr/>
        <p:txBody>
          <a:bodyPr>
            <a:normAutofit/>
          </a:bodyPr>
          <a:lstStyle/>
          <a:p>
            <a:r>
              <a:rPr lang="en-GB" dirty="0"/>
              <a:t>Resources:</a:t>
            </a:r>
            <a:endParaRPr lang="en-US" dirty="0"/>
          </a:p>
        </p:txBody>
      </p:sp>
      <p:sp>
        <p:nvSpPr>
          <p:cNvPr id="3" name="Content Placeholder 2">
            <a:extLst>
              <a:ext uri="{FF2B5EF4-FFF2-40B4-BE49-F238E27FC236}">
                <a16:creationId xmlns:a16="http://schemas.microsoft.com/office/drawing/2014/main" id="{E214D422-533A-A795-9B38-7A08C8B0B928}"/>
              </a:ext>
            </a:extLst>
          </p:cNvPr>
          <p:cNvSpPr>
            <a:spLocks noGrp="1"/>
          </p:cNvSpPr>
          <p:nvPr>
            <p:ph idx="1"/>
          </p:nvPr>
        </p:nvSpPr>
        <p:spPr/>
        <p:txBody>
          <a:bodyPr>
            <a:normAutofit fontScale="85000" lnSpcReduction="10000"/>
          </a:bodyPr>
          <a:lstStyle/>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UK Measles and Rubella Elimination Strategy, UKHSA (formerly PHE), published January 2019: </a:t>
            </a:r>
            <a:r>
              <a:rPr lang="en-US" sz="2000" u="sng" dirty="0">
                <a:solidFill>
                  <a:srgbClr val="0000FF"/>
                </a:solidFill>
                <a:effectLst/>
                <a:latin typeface="Arial" panose="020B0604020202020204" pitchFamily="34" charset="0"/>
                <a:ea typeface="Times New Roman" panose="02020603050405020304" pitchFamily="18" charset="0"/>
                <a:hlinkClick r:id="rId2"/>
              </a:rPr>
              <a:t>https://www.gov.uk/government/publications/measles-and-rubella-elimination-uk-strategy</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MMR for all leaflet – routine </a:t>
            </a:r>
            <a:r>
              <a:rPr lang="en-US" sz="2000" dirty="0" err="1">
                <a:effectLst/>
                <a:latin typeface="Arial" panose="020B0604020202020204" pitchFamily="34" charset="0"/>
                <a:ea typeface="Times New Roman" panose="02020603050405020304" pitchFamily="18" charset="0"/>
              </a:rPr>
              <a:t>programme</a:t>
            </a:r>
            <a:r>
              <a:rPr lang="en-US" sz="2000" dirty="0">
                <a:effectLst/>
                <a:latin typeface="Arial" panose="020B0604020202020204" pitchFamily="34" charset="0"/>
                <a:ea typeface="Times New Roman" panose="02020603050405020304" pitchFamily="18" charset="0"/>
              </a:rPr>
              <a:t>: </a:t>
            </a:r>
            <a:r>
              <a:rPr lang="en-US" sz="2000" u="sng" dirty="0">
                <a:solidFill>
                  <a:srgbClr val="0000FF"/>
                </a:solidFill>
                <a:effectLst/>
                <a:latin typeface="Arial" panose="020B0604020202020204" pitchFamily="34" charset="0"/>
                <a:ea typeface="Times New Roman" panose="02020603050405020304" pitchFamily="18" charset="0"/>
                <a:hlinkClick r:id="rId3"/>
              </a:rPr>
              <a:t>https://www.gov.uk/government/publications/mmr-for-all-general-leaflet</a:t>
            </a:r>
            <a:r>
              <a:rPr lang="en-US" sz="2000" dirty="0">
                <a:effectLst/>
                <a:latin typeface="Arial" panose="020B0604020202020204" pitchFamily="34" charset="0"/>
                <a:ea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Measles: Protect yourself, protect others’ leaflet: </a:t>
            </a:r>
            <a:r>
              <a:rPr lang="en-US" sz="2000" u="sng" dirty="0">
                <a:solidFill>
                  <a:srgbClr val="0000FF"/>
                </a:solidFill>
                <a:effectLst/>
                <a:latin typeface="Arial" panose="020B0604020202020204" pitchFamily="34" charset="0"/>
                <a:ea typeface="Times New Roman" panose="02020603050405020304" pitchFamily="18" charset="0"/>
                <a:hlinkClick r:id="rId4"/>
              </a:rPr>
              <a:t>https://assets.publishing.service.gov.uk/government/uploads/system/uploads/attachment_data/file/689712/Measles_adults_DL_Leaflet_03_.pdf</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UKHSA Blog: What do I need to know about the MMR vaccine: </a:t>
            </a:r>
            <a:r>
              <a:rPr lang="en-US" sz="2000" u="sng" dirty="0">
                <a:solidFill>
                  <a:srgbClr val="0000FF"/>
                </a:solidFill>
                <a:effectLst/>
                <a:latin typeface="Arial" panose="020B0604020202020204" pitchFamily="34" charset="0"/>
                <a:ea typeface="Times New Roman" panose="02020603050405020304" pitchFamily="18" charset="0"/>
                <a:hlinkClick r:id="rId5"/>
              </a:rPr>
              <a:t>https://ukhsa.blog.gov.uk/2022/02/01/what-do-i-need-to-know-about-the-mmr-vaccine/</a:t>
            </a:r>
            <a:r>
              <a:rPr lang="en-US" sz="2000" dirty="0">
                <a:effectLst/>
                <a:latin typeface="Arial" panose="020B0604020202020204" pitchFamily="34" charset="0"/>
                <a:ea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GB" sz="2000" dirty="0">
                <a:effectLst/>
                <a:latin typeface="Arial" panose="020B0604020202020204" pitchFamily="34" charset="0"/>
                <a:ea typeface="Times New Roman" panose="02020603050405020304" pitchFamily="18" charset="0"/>
                <a:cs typeface="Arial" panose="020B0604020202020204" pitchFamily="34" charset="0"/>
              </a:rPr>
              <a:t>Health Protection in children and young people settings including education: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https://www.gov.uk/government/publications/health-protection-in-schools-and-other-childcare-facilities</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Measles outbreaks poster and leaflets: </a:t>
            </a:r>
            <a:r>
              <a:rPr lang="en-US" sz="2000" u="sng" dirty="0">
                <a:solidFill>
                  <a:srgbClr val="0000FF"/>
                </a:solidFill>
                <a:ea typeface="Times New Roman" panose="02020603050405020304" pitchFamily="18" charset="0"/>
                <a:hlinkClick r:id="rId7"/>
              </a:rPr>
              <a:t>https://www.gov.uk/government/publications/measles-outbreak</a:t>
            </a:r>
            <a:endParaRPr lang="en-US" sz="2000" u="sng" dirty="0">
              <a:solidFill>
                <a:srgbClr val="0000FF"/>
              </a:solidFill>
              <a:ea typeface="Times New Roman" panose="02020603050405020304" pitchFamily="18" charset="0"/>
            </a:endParaRPr>
          </a:p>
          <a:p>
            <a:pPr marL="457200" lvl="0" indent="-457200">
              <a:buFont typeface="+mj-lt"/>
              <a:buAutoNum type="arabicPeriod" startAt="10"/>
            </a:pPr>
            <a:r>
              <a:rPr lang="en-GB" sz="2000" dirty="0">
                <a:ea typeface="Times New Roman" panose="02020603050405020304" pitchFamily="18" charset="0"/>
              </a:rPr>
              <a:t>N</a:t>
            </a:r>
            <a:r>
              <a:rPr lang="en-GB" sz="2000" dirty="0">
                <a:effectLst/>
                <a:latin typeface="Arial" panose="020B0604020202020204" pitchFamily="34" charset="0"/>
                <a:ea typeface="Times New Roman" panose="02020603050405020304" pitchFamily="18" charset="0"/>
                <a:cs typeface="Arial" panose="020B0604020202020204" pitchFamily="34" charset="0"/>
              </a:rPr>
              <a:t>ICE guidelines on Vaccine Uptake in the General Population: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https://www.nice.org.uk/guidance/ng218</a:t>
            </a:r>
            <a:endParaRPr lang="en-GB" sz="2000" u="sng" dirty="0">
              <a:solidFill>
                <a:srgbClr val="0000FF"/>
              </a:solidFill>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Complete routine schedule for UK available translated into 23 community languages</a:t>
            </a:r>
            <a:r>
              <a:rPr lang="en-US" sz="2000" u="sng" dirty="0">
                <a:solidFill>
                  <a:srgbClr val="0000FF"/>
                </a:solidFill>
                <a:effectLst/>
                <a:latin typeface="Arial" panose="020B0604020202020204" pitchFamily="34" charset="0"/>
                <a:ea typeface="Times New Roman" panose="02020603050405020304" pitchFamily="18" charset="0"/>
                <a:hlinkClick r:id="rId9"/>
              </a:rPr>
              <a:t>https://www.gov.uk/government/publications/the-complete-routine-immunisation-schedule</a:t>
            </a:r>
            <a:endParaRPr lang="en-US" sz="2000" dirty="0">
              <a:effectLst/>
              <a:latin typeface="Courier New" panose="02070309020205020404" pitchFamily="49"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F918B858-C9A3-6C33-700C-9C4EC18215F9}"/>
              </a:ext>
            </a:extLst>
          </p:cNvPr>
          <p:cNvSpPr>
            <a:spLocks noGrp="1"/>
          </p:cNvSpPr>
          <p:nvPr>
            <p:ph type="sldNum" sz="quarter" idx="11"/>
          </p:nvPr>
        </p:nvSpPr>
        <p:spPr>
          <a:prstGeom prst="rect">
            <a:avLst/>
          </a:prstGeom>
        </p:spPr>
        <p:txBody>
          <a:bodyPr/>
          <a:lstStyle/>
          <a:p>
            <a:fld id="{344369E4-5DE7-46E5-874E-4FD437973785}" type="slidenum">
              <a:rPr lang="en-GB" smtClean="0"/>
              <a:pPr/>
              <a:t>22</a:t>
            </a:fld>
            <a:endParaRPr lang="en-GB" sz="1400" dirty="0"/>
          </a:p>
        </p:txBody>
      </p:sp>
      <p:sp>
        <p:nvSpPr>
          <p:cNvPr id="4" name="Footer Placeholder 3">
            <a:extLst>
              <a:ext uri="{FF2B5EF4-FFF2-40B4-BE49-F238E27FC236}">
                <a16:creationId xmlns:a16="http://schemas.microsoft.com/office/drawing/2014/main" id="{6764A65C-2869-CDDD-E68B-36A80D06727B}"/>
              </a:ext>
            </a:extLst>
          </p:cNvPr>
          <p:cNvSpPr>
            <a:spLocks noGrp="1"/>
          </p:cNvSpPr>
          <p:nvPr>
            <p:ph type="ftr" sz="quarter" idx="4294967295"/>
          </p:nvPr>
        </p:nvSpPr>
        <p:spPr>
          <a:xfrm>
            <a:off x="0" y="6438900"/>
            <a:ext cx="10007600" cy="363538"/>
          </a:xfrm>
          <a:prstGeom prst="rect">
            <a:avLst/>
          </a:prstGeom>
        </p:spPr>
        <p:txBody>
          <a:bodyPr/>
          <a:lstStyle/>
          <a:p>
            <a:r>
              <a:rPr lang="en-US" sz="1400" dirty="0"/>
              <a:t>	Measles for Primary Care</a:t>
            </a:r>
            <a:endParaRPr lang="en-GB" sz="1400" dirty="0"/>
          </a:p>
        </p:txBody>
      </p:sp>
    </p:spTree>
    <p:extLst>
      <p:ext uri="{BB962C8B-B14F-4D97-AF65-F5344CB8AC3E}">
        <p14:creationId xmlns:p14="http://schemas.microsoft.com/office/powerpoint/2010/main" val="55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7EB-D6F8-78B3-1340-E91DA095C4D6}"/>
              </a:ext>
            </a:extLst>
          </p:cNvPr>
          <p:cNvSpPr>
            <a:spLocks noGrp="1"/>
          </p:cNvSpPr>
          <p:nvPr>
            <p:ph type="title"/>
          </p:nvPr>
        </p:nvSpPr>
        <p:spPr/>
        <p:txBody>
          <a:bodyPr/>
          <a:lstStyle/>
          <a:p>
            <a:r>
              <a:rPr lang="en-GB" dirty="0"/>
              <a:t>Overview - current situation</a:t>
            </a:r>
          </a:p>
        </p:txBody>
      </p:sp>
      <p:sp>
        <p:nvSpPr>
          <p:cNvPr id="3" name="Content Placeholder 2">
            <a:extLst>
              <a:ext uri="{FF2B5EF4-FFF2-40B4-BE49-F238E27FC236}">
                <a16:creationId xmlns:a16="http://schemas.microsoft.com/office/drawing/2014/main" id="{EAD284D7-6BBE-2958-E652-70F7A42D7105}"/>
              </a:ext>
            </a:extLst>
          </p:cNvPr>
          <p:cNvSpPr>
            <a:spLocks noGrp="1"/>
          </p:cNvSpPr>
          <p:nvPr>
            <p:ph idx="1"/>
          </p:nvPr>
        </p:nvSpPr>
        <p:spPr>
          <a:xfrm>
            <a:off x="330206" y="1554480"/>
            <a:ext cx="11123856" cy="4693604"/>
          </a:xfrm>
        </p:spPr>
        <p:txBody>
          <a:bodyPr>
            <a:normAutofit fontScale="92500" lnSpcReduction="10000"/>
          </a:bodyPr>
          <a:lstStyle/>
          <a:p>
            <a:r>
              <a:rPr lang="en-GB" dirty="0"/>
              <a:t>there has been a rise in measles cases in England in 2023</a:t>
            </a:r>
          </a:p>
          <a:p>
            <a:r>
              <a:rPr lang="en-GB" dirty="0"/>
              <a:t>globally, activity has been increasing since 2022, with large outbreaks underway in South Asia and Africa</a:t>
            </a:r>
          </a:p>
          <a:p>
            <a:r>
              <a:rPr lang="en-GB" dirty="0"/>
              <a:t>during the COVID-19 pandemic vaccine uptake rates fell globally </a:t>
            </a:r>
          </a:p>
          <a:p>
            <a:r>
              <a:rPr lang="en-GB" dirty="0"/>
              <a:t>coverage for MMR in UK has fallen to the lowest level in a decade:</a:t>
            </a:r>
          </a:p>
          <a:p>
            <a:pPr lvl="1"/>
            <a:r>
              <a:rPr lang="en-GB" dirty="0"/>
              <a:t>1</a:t>
            </a:r>
            <a:r>
              <a:rPr lang="en-GB" baseline="30000" dirty="0"/>
              <a:t>st</a:t>
            </a:r>
            <a:r>
              <a:rPr lang="en-GB" dirty="0"/>
              <a:t> dose uptake in 2 year olds 89%,  2</a:t>
            </a:r>
            <a:r>
              <a:rPr lang="en-GB" baseline="30000" dirty="0"/>
              <a:t>nd</a:t>
            </a:r>
            <a:r>
              <a:rPr lang="en-GB" dirty="0"/>
              <a:t> dose in 5 year olds 85.5%</a:t>
            </a:r>
          </a:p>
          <a:p>
            <a:pPr lvl="1"/>
            <a:r>
              <a:rPr lang="en-GB" dirty="0"/>
              <a:t>to achieve and maintain measles elimination (and prevent outbreaks) we need 95% uptake with 2 doses of the MMR vaccine by the time children turn 5 years</a:t>
            </a:r>
          </a:p>
          <a:p>
            <a:r>
              <a:rPr lang="en-GB" dirty="0"/>
              <a:t>in Feb 2022, WHO Europe called for urgent action in all countries to catch-up children and adults who missed MMR vaccine doses, in order to prevent a resurgence of measles</a:t>
            </a:r>
          </a:p>
          <a:p>
            <a:r>
              <a:rPr lang="en-US" dirty="0">
                <a:effectLst/>
                <a:latin typeface="Arial" panose="020B0604020202020204" pitchFamily="34" charset="0"/>
                <a:ea typeface="Calibri" panose="020F0502020204030204" pitchFamily="34" charset="0"/>
                <a:cs typeface="Times New Roman" panose="02020603050405020304" pitchFamily="18" charset="0"/>
              </a:rPr>
              <a:t>achieving 95% uptake with 2 MMR doses by age 5 years is an NHS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Long-Term Plan</a:t>
            </a:r>
            <a:r>
              <a:rPr lang="en-US" dirty="0">
                <a:effectLst/>
                <a:latin typeface="Arial" panose="020B0604020202020204" pitchFamily="34" charset="0"/>
                <a:ea typeface="Calibri" panose="020F0502020204030204" pitchFamily="34" charset="0"/>
                <a:cs typeface="Times New Roman" panose="02020603050405020304" pitchFamily="18" charset="0"/>
              </a:rPr>
              <a:t> (LTP) commitment and high priority within NHS England</a:t>
            </a:r>
            <a:endParaRPr lang="en-GB" dirty="0"/>
          </a:p>
        </p:txBody>
      </p:sp>
      <p:sp>
        <p:nvSpPr>
          <p:cNvPr id="5" name="Slide Number Placeholder 4">
            <a:extLst>
              <a:ext uri="{FF2B5EF4-FFF2-40B4-BE49-F238E27FC236}">
                <a16:creationId xmlns:a16="http://schemas.microsoft.com/office/drawing/2014/main" id="{C63CB3F1-6C60-D07A-95A8-616303CB9561}"/>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3</a:t>
            </a:fld>
            <a:endParaRPr lang="en-GB" sz="1400" dirty="0"/>
          </a:p>
        </p:txBody>
      </p:sp>
      <p:sp>
        <p:nvSpPr>
          <p:cNvPr id="4" name="Footer Placeholder 3">
            <a:extLst>
              <a:ext uri="{FF2B5EF4-FFF2-40B4-BE49-F238E27FC236}">
                <a16:creationId xmlns:a16="http://schemas.microsoft.com/office/drawing/2014/main" id="{CD275F30-7C9A-2156-F631-004446A3142F}"/>
              </a:ext>
            </a:extLst>
          </p:cNvPr>
          <p:cNvSpPr>
            <a:spLocks noGrp="1"/>
          </p:cNvSpPr>
          <p:nvPr>
            <p:ph type="ftr" sz="quarter" idx="10"/>
          </p:nvPr>
        </p:nvSpPr>
        <p:spPr/>
        <p:txBody>
          <a:bodyPr/>
          <a:lstStyle/>
          <a:p>
            <a:r>
              <a:rPr lang="en-GB" dirty="0"/>
              <a:t>Measles for Primary Care</a:t>
            </a:r>
            <a:endParaRPr lang="en-GB" sz="1400" dirty="0"/>
          </a:p>
        </p:txBody>
      </p:sp>
    </p:spTree>
    <p:extLst>
      <p:ext uri="{BB962C8B-B14F-4D97-AF65-F5344CB8AC3E}">
        <p14:creationId xmlns:p14="http://schemas.microsoft.com/office/powerpoint/2010/main" val="470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6EA7ED-3DF9-230F-874A-4270E5E38368}"/>
              </a:ext>
            </a:extLst>
          </p:cNvPr>
          <p:cNvSpPr>
            <a:spLocks noGrp="1"/>
          </p:cNvSpPr>
          <p:nvPr>
            <p:ph type="title"/>
          </p:nvPr>
        </p:nvSpPr>
        <p:spPr/>
        <p:txBody>
          <a:bodyPr/>
          <a:lstStyle/>
          <a:p>
            <a:r>
              <a:rPr lang="en-GB" dirty="0"/>
              <a:t>Primary Care settings </a:t>
            </a:r>
            <a:endParaRPr lang="en-US" dirty="0"/>
          </a:p>
        </p:txBody>
      </p:sp>
      <p:sp>
        <p:nvSpPr>
          <p:cNvPr id="3" name="Content Placeholder 2">
            <a:extLst>
              <a:ext uri="{FF2B5EF4-FFF2-40B4-BE49-F238E27FC236}">
                <a16:creationId xmlns:a16="http://schemas.microsoft.com/office/drawing/2014/main" id="{6A555375-2466-E48E-B59E-C14EF43F3D83}"/>
              </a:ext>
            </a:extLst>
          </p:cNvPr>
          <p:cNvSpPr>
            <a:spLocks noGrp="1"/>
          </p:cNvSpPr>
          <p:nvPr>
            <p:ph idx="1"/>
          </p:nvPr>
        </p:nvSpPr>
        <p:spPr/>
        <p:txBody>
          <a:bodyPr/>
          <a:lstStyle/>
          <a:p>
            <a:r>
              <a:rPr lang="en-GB" sz="2400" dirty="0"/>
              <a:t>the following slides provide information on measles and the Measles Mumps and Rubella (MMR) vaccine for primary care. </a:t>
            </a:r>
          </a:p>
          <a:p>
            <a:r>
              <a:rPr lang="en-US" sz="2400" dirty="0"/>
              <a:t>primary care services including general practice, community pharmacy, dental, and optometry (eye health) services provide the first point of contact in the healthcare system, acting as the ‘front door’ of the NHS. </a:t>
            </a:r>
          </a:p>
          <a:p>
            <a:r>
              <a:rPr lang="en-US" dirty="0"/>
              <a:t>staff should have an awareness of:</a:t>
            </a:r>
          </a:p>
          <a:p>
            <a:pPr lvl="1"/>
            <a:r>
              <a:rPr lang="en-US" dirty="0"/>
              <a:t>the signs and symptoms of measles in order to place patient in appropriate location, and prevent onward transmission </a:t>
            </a:r>
          </a:p>
          <a:p>
            <a:pPr lvl="1"/>
            <a:r>
              <a:rPr lang="en-US" dirty="0"/>
              <a:t>the need to promptly inform the Health Protection Team of suspected cases to conduct a risk assessment for cases and contacts</a:t>
            </a:r>
          </a:p>
          <a:p>
            <a:pPr lvl="1"/>
            <a:r>
              <a:rPr lang="en-US" dirty="0"/>
              <a:t>importance of checking MMR status and offering vaccination (or signpost to an appropriate service)  </a:t>
            </a:r>
          </a:p>
          <a:p>
            <a:endParaRPr lang="en-GB" dirty="0"/>
          </a:p>
          <a:p>
            <a:endParaRPr lang="en-US" dirty="0"/>
          </a:p>
        </p:txBody>
      </p:sp>
      <p:sp>
        <p:nvSpPr>
          <p:cNvPr id="4" name="Footer Placeholder 3">
            <a:extLst>
              <a:ext uri="{FF2B5EF4-FFF2-40B4-BE49-F238E27FC236}">
                <a16:creationId xmlns:a16="http://schemas.microsoft.com/office/drawing/2014/main" id="{204D5A69-9251-EBED-56BE-A0BC3466EF7C}"/>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8F8124FB-DCAF-C4BE-AE94-C38DB077E3D2}"/>
              </a:ext>
            </a:extLst>
          </p:cNvPr>
          <p:cNvSpPr>
            <a:spLocks noGrp="1"/>
          </p:cNvSpPr>
          <p:nvPr>
            <p:ph type="sldNum" sz="quarter" idx="11"/>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8469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22BC-4D77-21D0-A5CD-8105F94DFFAA}"/>
              </a:ext>
            </a:extLst>
          </p:cNvPr>
          <p:cNvSpPr>
            <a:spLocks noGrp="1"/>
          </p:cNvSpPr>
          <p:nvPr>
            <p:ph type="title"/>
          </p:nvPr>
        </p:nvSpPr>
        <p:spPr/>
        <p:txBody>
          <a:bodyPr/>
          <a:lstStyle/>
          <a:p>
            <a:r>
              <a:rPr lang="en-GB" dirty="0"/>
              <a:t>Importance for Primary Care</a:t>
            </a:r>
          </a:p>
        </p:txBody>
      </p:sp>
      <p:sp>
        <p:nvSpPr>
          <p:cNvPr id="3" name="Content Placeholder 2">
            <a:extLst>
              <a:ext uri="{FF2B5EF4-FFF2-40B4-BE49-F238E27FC236}">
                <a16:creationId xmlns:a16="http://schemas.microsoft.com/office/drawing/2014/main" id="{DBA25A56-D6B7-DCBB-94D1-620E8584F7CF}"/>
              </a:ext>
            </a:extLst>
          </p:cNvPr>
          <p:cNvSpPr>
            <a:spLocks noGrp="1"/>
          </p:cNvSpPr>
          <p:nvPr>
            <p:ph idx="1"/>
          </p:nvPr>
        </p:nvSpPr>
        <p:spPr>
          <a:xfrm>
            <a:off x="330205" y="1595120"/>
            <a:ext cx="11607795" cy="4937760"/>
          </a:xfrm>
        </p:spPr>
        <p:txBody>
          <a:bodyPr>
            <a:normAutofit fontScale="77500" lnSpcReduction="20000"/>
          </a:bodyPr>
          <a:lstStyle/>
          <a:p>
            <a:pPr marL="0" indent="0">
              <a:buNone/>
            </a:pPr>
            <a:r>
              <a:rPr lang="en-GB" sz="2800" dirty="0"/>
              <a:t>Measles cases are most likely to contact primary care first, therefore staff need to be able to:</a:t>
            </a:r>
          </a:p>
          <a:p>
            <a:r>
              <a:rPr lang="en-GB" sz="2800" dirty="0"/>
              <a:t>identify suspected cases and notify the Health Protection Team (HPT) promptly </a:t>
            </a:r>
          </a:p>
          <a:p>
            <a:r>
              <a:rPr lang="en-GB" sz="2800" dirty="0"/>
              <a:t>take appropriate action to stop onward transmission without delay and protect vulnerable contacts</a:t>
            </a:r>
          </a:p>
          <a:p>
            <a:pPr marL="0" indent="0">
              <a:buNone/>
            </a:pPr>
            <a:endParaRPr lang="en-GB" sz="2800" dirty="0"/>
          </a:p>
          <a:p>
            <a:pPr marL="0" indent="0">
              <a:buNone/>
            </a:pPr>
            <a:r>
              <a:rPr lang="en-GB" sz="2800" dirty="0"/>
              <a:t>Primary care also provides the setting to:</a:t>
            </a:r>
          </a:p>
          <a:p>
            <a:r>
              <a:rPr lang="en-GB" sz="2800" dirty="0"/>
              <a:t>raise awareness about the importance of the Measles Mumps and Rubella (MMR) vaccine</a:t>
            </a:r>
          </a:p>
          <a:p>
            <a:r>
              <a:rPr lang="en-GB" sz="2800" dirty="0"/>
              <a:t>identify unvaccinated children and adults </a:t>
            </a:r>
          </a:p>
          <a:p>
            <a:r>
              <a:rPr lang="en-GB" sz="2800" dirty="0"/>
              <a:t>offer vaccination to prevent spread in the community</a:t>
            </a:r>
          </a:p>
          <a:p>
            <a:pPr marL="0" indent="0">
              <a:buNone/>
            </a:pPr>
            <a:endParaRPr lang="en-GB" sz="2800" dirty="0"/>
          </a:p>
          <a:p>
            <a:pPr marL="0" indent="0">
              <a:buNone/>
            </a:pPr>
            <a:r>
              <a:rPr lang="en-GB" sz="2800" dirty="0"/>
              <a:t>To protect themselves, and prevent transmission of measles in health care settings patient facing </a:t>
            </a:r>
            <a:r>
              <a:rPr lang="en-GB" sz="2800" b="1" dirty="0"/>
              <a:t>staff should have documented evidence of 2 doses of the MMR vaccine or </a:t>
            </a:r>
            <a:r>
              <a:rPr lang="en-GB" sz="2800" b="1" dirty="0">
                <a:ea typeface="Calibri" panose="020F0502020204030204" pitchFamily="34" charset="0"/>
              </a:rPr>
              <a:t>have positive antibody tests for measles and rubella</a:t>
            </a:r>
            <a:r>
              <a:rPr lang="en-GB" sz="2800" dirty="0">
                <a:ea typeface="Calibri" panose="020F0502020204030204" pitchFamily="34" charset="0"/>
              </a:rPr>
              <a:t>, according to </a:t>
            </a:r>
            <a:r>
              <a:rPr lang="en-GB" sz="2800" dirty="0">
                <a:ea typeface="Calibri" panose="020F0502020204030204" pitchFamily="34" charset="0"/>
                <a:hlinkClick r:id="rId2"/>
              </a:rPr>
              <a:t>national guidance</a:t>
            </a:r>
            <a:r>
              <a:rPr lang="en-GB" sz="2800" dirty="0">
                <a:ea typeface="Calibri" panose="020F0502020204030204" pitchFamily="34" charset="0"/>
              </a:rPr>
              <a:t>.</a:t>
            </a:r>
          </a:p>
          <a:p>
            <a:endParaRPr lang="en-GB" dirty="0"/>
          </a:p>
        </p:txBody>
      </p:sp>
      <p:sp>
        <p:nvSpPr>
          <p:cNvPr id="5" name="Slide Number Placeholder 4">
            <a:extLst>
              <a:ext uri="{FF2B5EF4-FFF2-40B4-BE49-F238E27FC236}">
                <a16:creationId xmlns:a16="http://schemas.microsoft.com/office/drawing/2014/main" id="{BF5EE45B-BA27-63B6-7102-F7F9B36FA039}"/>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5</a:t>
            </a:fld>
            <a:endParaRPr lang="en-GB" sz="1400" dirty="0"/>
          </a:p>
        </p:txBody>
      </p:sp>
      <p:sp>
        <p:nvSpPr>
          <p:cNvPr id="4" name="Footer Placeholder 3">
            <a:extLst>
              <a:ext uri="{FF2B5EF4-FFF2-40B4-BE49-F238E27FC236}">
                <a16:creationId xmlns:a16="http://schemas.microsoft.com/office/drawing/2014/main" id="{68FF5C92-EC79-9639-076E-1755E76FAF36}"/>
              </a:ext>
            </a:extLst>
          </p:cNvPr>
          <p:cNvSpPr>
            <a:spLocks noGrp="1"/>
          </p:cNvSpPr>
          <p:nvPr>
            <p:ph type="ftr" sz="quarter" idx="10"/>
          </p:nvPr>
        </p:nvSpPr>
        <p:spPr>
          <a:xfrm>
            <a:off x="726961" y="6438850"/>
            <a:ext cx="10007606" cy="363600"/>
          </a:xfrm>
        </p:spPr>
        <p:txBody>
          <a:bodyPr/>
          <a:lstStyle/>
          <a:p>
            <a:r>
              <a:rPr lang="en-GB" dirty="0"/>
              <a:t>Measles for Primary Care</a:t>
            </a:r>
            <a:endParaRPr lang="en-GB" sz="1400" dirty="0"/>
          </a:p>
        </p:txBody>
      </p:sp>
    </p:spTree>
    <p:extLst>
      <p:ext uri="{BB962C8B-B14F-4D97-AF65-F5344CB8AC3E}">
        <p14:creationId xmlns:p14="http://schemas.microsoft.com/office/powerpoint/2010/main" val="244753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8A77-64F1-9B8B-A8BA-3EC7C4E10EDF}"/>
              </a:ext>
            </a:extLst>
          </p:cNvPr>
          <p:cNvSpPr>
            <a:spLocks noGrp="1"/>
          </p:cNvSpPr>
          <p:nvPr>
            <p:ph type="title"/>
          </p:nvPr>
        </p:nvSpPr>
        <p:spPr/>
        <p:txBody>
          <a:bodyPr/>
          <a:lstStyle/>
          <a:p>
            <a:r>
              <a:rPr lang="en-GB" dirty="0"/>
              <a:t>Prevention</a:t>
            </a:r>
          </a:p>
        </p:txBody>
      </p:sp>
      <p:sp>
        <p:nvSpPr>
          <p:cNvPr id="3" name="Content Placeholder 2">
            <a:extLst>
              <a:ext uri="{FF2B5EF4-FFF2-40B4-BE49-F238E27FC236}">
                <a16:creationId xmlns:a16="http://schemas.microsoft.com/office/drawing/2014/main" id="{9BC31F05-EA70-8CE8-75B5-A5F8445E181A}"/>
              </a:ext>
            </a:extLst>
          </p:cNvPr>
          <p:cNvSpPr>
            <a:spLocks noGrp="1"/>
          </p:cNvSpPr>
          <p:nvPr>
            <p:ph idx="1"/>
          </p:nvPr>
        </p:nvSpPr>
        <p:spPr/>
        <p:txBody>
          <a:bodyPr>
            <a:normAutofit lnSpcReduction="10000"/>
          </a:bodyPr>
          <a:lstStyle/>
          <a:p>
            <a:r>
              <a:rPr lang="en-GB" dirty="0"/>
              <a:t>signs should be placed in reception/waiting areas advising patients with any rash illness to report to reception/counter staff. </a:t>
            </a:r>
          </a:p>
          <a:p>
            <a:r>
              <a:rPr lang="en-GB" dirty="0"/>
              <a:t>receptionists / counter staff should know that any patients with fever and rash are potentially infectious and should be directed to a telephone triage in the first instance.</a:t>
            </a:r>
          </a:p>
          <a:p>
            <a:pPr lvl="0"/>
            <a:r>
              <a:rPr lang="en-GB" dirty="0"/>
              <a:t>if in-person review is needed:</a:t>
            </a:r>
          </a:p>
          <a:p>
            <a:pPr lvl="1"/>
            <a:r>
              <a:rPr lang="en-GB" dirty="0"/>
              <a:t>Make sure reception / counter staff are aware to place patient in appropriate location on arrival</a:t>
            </a:r>
          </a:p>
          <a:p>
            <a:pPr lvl="1"/>
            <a:r>
              <a:rPr lang="en-GB" dirty="0"/>
              <a:t>And if clinically acceptable, should attend at end of day to minimise risk of transmission</a:t>
            </a:r>
          </a:p>
          <a:p>
            <a:r>
              <a:rPr lang="en-GB" dirty="0"/>
              <a:t>if you need to refer a suspected measles case to A&amp;E/hospital inform hospital staff ahead of time, so that the case can be isolated on arrival.</a:t>
            </a:r>
          </a:p>
        </p:txBody>
      </p:sp>
      <p:sp>
        <p:nvSpPr>
          <p:cNvPr id="4" name="Footer Placeholder 3">
            <a:extLst>
              <a:ext uri="{FF2B5EF4-FFF2-40B4-BE49-F238E27FC236}">
                <a16:creationId xmlns:a16="http://schemas.microsoft.com/office/drawing/2014/main" id="{2C59ADBD-5472-8373-3BD4-CE5C9DB2CDA1}"/>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03961655-DE89-342E-6741-50B4E8582FF9}"/>
              </a:ext>
            </a:extLst>
          </p:cNvPr>
          <p:cNvSpPr>
            <a:spLocks noGrp="1"/>
          </p:cNvSpPr>
          <p:nvPr>
            <p:ph type="sldNum" sz="quarter" idx="11"/>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1171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00E8-99AF-15EF-0018-89A80F0DB3CC}"/>
              </a:ext>
            </a:extLst>
          </p:cNvPr>
          <p:cNvSpPr>
            <a:spLocks noGrp="1"/>
          </p:cNvSpPr>
          <p:nvPr>
            <p:ph type="title"/>
          </p:nvPr>
        </p:nvSpPr>
        <p:spPr/>
        <p:txBody>
          <a:bodyPr/>
          <a:lstStyle/>
          <a:p>
            <a:r>
              <a:rPr lang="en-GB" dirty="0"/>
              <a:t>MECC and occupational health </a:t>
            </a:r>
          </a:p>
        </p:txBody>
      </p:sp>
      <p:sp>
        <p:nvSpPr>
          <p:cNvPr id="3" name="Content Placeholder 2">
            <a:extLst>
              <a:ext uri="{FF2B5EF4-FFF2-40B4-BE49-F238E27FC236}">
                <a16:creationId xmlns:a16="http://schemas.microsoft.com/office/drawing/2014/main" id="{191A52F7-B384-47A5-0D5D-EAEDF9AE6433}"/>
              </a:ext>
            </a:extLst>
          </p:cNvPr>
          <p:cNvSpPr>
            <a:spLocks noGrp="1"/>
          </p:cNvSpPr>
          <p:nvPr>
            <p:ph idx="1"/>
          </p:nvPr>
        </p:nvSpPr>
        <p:spPr>
          <a:xfrm>
            <a:off x="280075" y="1500506"/>
            <a:ext cx="11123856" cy="4774170"/>
          </a:xfrm>
        </p:spPr>
        <p:txBody>
          <a:bodyPr>
            <a:noAutofit/>
          </a:bodyPr>
          <a:lstStyle/>
          <a:p>
            <a:pPr marL="0" indent="0">
              <a:buNone/>
            </a:pPr>
            <a:r>
              <a:rPr lang="en-GB" sz="2000" b="1" dirty="0"/>
              <a:t>Make Every Contact Count (MECC) </a:t>
            </a:r>
            <a:r>
              <a:rPr lang="en-GB" sz="2000" dirty="0"/>
              <a:t>- check immunisation history of every patient, especially for children, new registrations, new migrants, refugees and asylum seekers.</a:t>
            </a:r>
          </a:p>
          <a:p>
            <a:pPr marL="0" indent="0">
              <a:buNone/>
            </a:pPr>
            <a:r>
              <a:rPr lang="en-GB" sz="2000" b="1" dirty="0"/>
              <a:t>Offer/recommend vaccine if unvaccinated:</a:t>
            </a:r>
          </a:p>
          <a:p>
            <a:pPr lvl="1"/>
            <a:r>
              <a:rPr lang="en-GB" sz="2000" dirty="0"/>
              <a:t>children should receive 2 doses of MMR vaccine routinely at age 12 months and 3 years and 4 months</a:t>
            </a:r>
          </a:p>
          <a:p>
            <a:pPr lvl="1"/>
            <a:r>
              <a:rPr lang="en-GB" sz="2000" dirty="0"/>
              <a:t>older children and adults who are unvaccinated or partially vaccinated should also be offered vaccination. There is no upper age limit – 2 doses should be given at least 4 weeks apart. It is safe to receive an extra MMR dose</a:t>
            </a:r>
          </a:p>
          <a:p>
            <a:pPr lvl="1"/>
            <a:r>
              <a:rPr lang="en-US" sz="2000" dirty="0"/>
              <a:t>individuals born before 1970 are likely to have had natural infection with measles, mumps and rubella and are unlikely to be susceptible. MMR vaccine should be offered to such individuals on request or if they are considered to be at high risk of exposure. </a:t>
            </a:r>
            <a:endParaRPr lang="en-GB" sz="2000" dirty="0"/>
          </a:p>
          <a:p>
            <a:pPr marL="0" indent="0">
              <a:buNone/>
            </a:pPr>
            <a:r>
              <a:rPr lang="en-GB" sz="2000" b="1" dirty="0"/>
              <a:t>Staff involved in direct patient care</a:t>
            </a:r>
            <a:r>
              <a:rPr lang="en-GB" sz="2000" b="1" u="sng" dirty="0"/>
              <a:t> </a:t>
            </a:r>
            <a:r>
              <a:rPr lang="en-GB" sz="2000" dirty="0"/>
              <a:t>(including reception staff / anyone who has contact with patients) should have documented evidence of 2 doses of the MMR vaccine or </a:t>
            </a:r>
            <a:r>
              <a:rPr lang="en-GB" sz="2000" dirty="0">
                <a:effectLst/>
                <a:latin typeface="Arial" panose="020B0604020202020204" pitchFamily="34" charset="0"/>
                <a:ea typeface="Calibri" panose="020F0502020204030204" pitchFamily="34" charset="0"/>
              </a:rPr>
              <a:t>have positive antibody tests for measles and rubella, in keeping with </a:t>
            </a:r>
            <a:r>
              <a:rPr lang="en-GB" sz="2000" dirty="0">
                <a:effectLst/>
                <a:latin typeface="Arial" panose="020B0604020202020204" pitchFamily="34" charset="0"/>
                <a:ea typeface="Calibri" panose="020F0502020204030204" pitchFamily="34" charset="0"/>
                <a:hlinkClick r:id="rId2"/>
              </a:rPr>
              <a:t>national guidance</a:t>
            </a:r>
            <a:r>
              <a:rPr lang="en-GB" sz="2000" dirty="0">
                <a:effectLst/>
                <a:latin typeface="Arial" panose="020B0604020202020204" pitchFamily="34" charset="0"/>
                <a:ea typeface="Calibri" panose="020F0502020204030204" pitchFamily="34" charset="0"/>
              </a:rPr>
              <a:t>. This is important to protect themselves, their families and </a:t>
            </a:r>
            <a:r>
              <a:rPr lang="en-US" sz="2000" dirty="0">
                <a:effectLst/>
                <a:latin typeface="Arial" panose="020B0604020202020204" pitchFamily="34" charset="0"/>
                <a:ea typeface="Calibri" panose="020F0502020204030204" pitchFamily="34" charset="0"/>
              </a:rPr>
              <a:t>prevent transmission of measles in health care settings. </a:t>
            </a:r>
            <a:endParaRPr lang="en-GB" sz="2000" dirty="0"/>
          </a:p>
        </p:txBody>
      </p:sp>
      <p:sp>
        <p:nvSpPr>
          <p:cNvPr id="4" name="Footer Placeholder 3">
            <a:extLst>
              <a:ext uri="{FF2B5EF4-FFF2-40B4-BE49-F238E27FC236}">
                <a16:creationId xmlns:a16="http://schemas.microsoft.com/office/drawing/2014/main" id="{07368456-B759-E3BC-92BF-415030EAA721}"/>
              </a:ext>
            </a:extLst>
          </p:cNvPr>
          <p:cNvSpPr>
            <a:spLocks noGrp="1"/>
          </p:cNvSpPr>
          <p:nvPr>
            <p:ph type="ftr" sz="quarter" idx="10"/>
          </p:nvPr>
        </p:nvSpPr>
        <p:spPr/>
        <p:txBody>
          <a:bodyPr/>
          <a:lstStyle/>
          <a:p>
            <a:r>
              <a:rPr lang="en-GB" dirty="0"/>
              <a:t>Measles for Primary Care</a:t>
            </a:r>
            <a:endParaRPr lang="en-GB" sz="1400" dirty="0"/>
          </a:p>
        </p:txBody>
      </p:sp>
      <p:sp>
        <p:nvSpPr>
          <p:cNvPr id="5" name="Slide Number Placeholder 4">
            <a:extLst>
              <a:ext uri="{FF2B5EF4-FFF2-40B4-BE49-F238E27FC236}">
                <a16:creationId xmlns:a16="http://schemas.microsoft.com/office/drawing/2014/main" id="{069845E6-86E8-AF3A-0EA6-B639A0EE0089}"/>
              </a:ext>
            </a:extLst>
          </p:cNvPr>
          <p:cNvSpPr>
            <a:spLocks noGrp="1"/>
          </p:cNvSpPr>
          <p:nvPr>
            <p:ph type="sldNum" sz="quarter" idx="11"/>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0743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6BE-9A4A-48CD-A7A0-6A617B23254F}"/>
              </a:ext>
            </a:extLst>
          </p:cNvPr>
          <p:cNvSpPr>
            <a:spLocks noGrp="1"/>
          </p:cNvSpPr>
          <p:nvPr>
            <p:ph type="title"/>
          </p:nvPr>
        </p:nvSpPr>
        <p:spPr/>
        <p:txBody>
          <a:bodyPr/>
          <a:lstStyle/>
          <a:p>
            <a:r>
              <a:rPr lang="en-GB" dirty="0"/>
              <a:t>MMR vaccine</a:t>
            </a:r>
          </a:p>
        </p:txBody>
      </p:sp>
      <p:sp>
        <p:nvSpPr>
          <p:cNvPr id="6" name="Content Placeholder 5">
            <a:extLst>
              <a:ext uri="{FF2B5EF4-FFF2-40B4-BE49-F238E27FC236}">
                <a16:creationId xmlns:a16="http://schemas.microsoft.com/office/drawing/2014/main" id="{9EA4B3E6-0F57-48D9-BE86-B8B73931DF78}"/>
              </a:ext>
            </a:extLst>
          </p:cNvPr>
          <p:cNvSpPr txBox="1">
            <a:spLocks noGrp="1"/>
          </p:cNvSpPr>
          <p:nvPr>
            <p:ph sz="half" idx="1"/>
          </p:nvPr>
        </p:nvSpPr>
        <p:spPr>
          <a:xfrm>
            <a:off x="200296" y="1556653"/>
            <a:ext cx="8151224" cy="3018775"/>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500" dirty="0">
                <a:latin typeface="Arial" charset="0"/>
                <a:ea typeface="ヒラギノ角ゴ Pro W3" charset="-128"/>
              </a:rPr>
              <a:t>there are 2 MMR vaccines currently available for use in the NHS: Priorix and MMRVaxPro</a:t>
            </a:r>
          </a:p>
          <a:p>
            <a:pPr marL="228600" lvl="2" fontAlgn="base">
              <a:spcBef>
                <a:spcPts val="1000"/>
              </a:spcBef>
              <a:spcAft>
                <a:spcPct val="0"/>
              </a:spcAft>
              <a:tabLst>
                <a:tab pos="450850" algn="l"/>
              </a:tabLst>
            </a:pPr>
            <a:r>
              <a:rPr lang="en-GB" sz="1500" dirty="0">
                <a:latin typeface="Arial" charset="0"/>
                <a:ea typeface="ヒラギノ角ゴ Pro W3" charset="-128"/>
              </a:rPr>
              <a:t>both vaccines contain </a:t>
            </a:r>
            <a:r>
              <a:rPr lang="en-GB" sz="1500" b="1" u="sng" dirty="0">
                <a:latin typeface="Arial" charset="0"/>
                <a:ea typeface="ヒラギノ角ゴ Pro W3" charset="-128"/>
              </a:rPr>
              <a:t>live</a:t>
            </a:r>
            <a:r>
              <a:rPr lang="en-GB" sz="1500" dirty="0">
                <a:latin typeface="Arial" charset="0"/>
                <a:ea typeface="ヒラギノ角ゴ Pro W3" charset="-128"/>
              </a:rPr>
              <a:t>, modified strains of measles, mumps and rubella viruses therefore they are </a:t>
            </a:r>
            <a:r>
              <a:rPr lang="en-GB" sz="1500" b="1" u="sng" dirty="0">
                <a:latin typeface="Arial" charset="0"/>
                <a:ea typeface="ヒラギノ角ゴ Pro W3" charset="-128"/>
              </a:rPr>
              <a:t>contraindicated</a:t>
            </a:r>
            <a:r>
              <a:rPr lang="en-GB" sz="1500" dirty="0">
                <a:latin typeface="Arial" charset="0"/>
                <a:ea typeface="ヒラギノ角ゴ Pro W3" charset="-128"/>
              </a:rPr>
              <a:t> in pregnancy and in immunosuppressed individuals - see full detail </a:t>
            </a:r>
            <a:r>
              <a:rPr lang="en-GB" sz="1500" dirty="0">
                <a:latin typeface="Arial" charset="0"/>
                <a:ea typeface="ヒラギノ角ゴ Pro W3" charset="-128"/>
                <a:hlinkClick r:id="rId3"/>
              </a:rPr>
              <a:t>here</a:t>
            </a:r>
            <a:r>
              <a:rPr lang="en-GB" sz="1500" dirty="0">
                <a:latin typeface="Arial" charset="0"/>
                <a:ea typeface="ヒラギノ角ゴ Pro W3" charset="-128"/>
              </a:rPr>
              <a:t>.</a:t>
            </a:r>
          </a:p>
          <a:p>
            <a:pPr marL="228600" lvl="2" fontAlgn="base">
              <a:spcBef>
                <a:spcPts val="1000"/>
              </a:spcBef>
              <a:spcAft>
                <a:spcPct val="0"/>
              </a:spcAft>
              <a:tabLst>
                <a:tab pos="450850" algn="l"/>
              </a:tabLst>
            </a:pPr>
            <a:r>
              <a:rPr lang="en-GB" sz="1500" dirty="0" err="1">
                <a:latin typeface="Arial" charset="0"/>
                <a:ea typeface="ヒラギノ角ゴ Pro W3" charset="-128"/>
              </a:rPr>
              <a:t>MMRVaxPRO</a:t>
            </a:r>
            <a:r>
              <a:rPr lang="en-GB" sz="1500" dirty="0">
                <a:latin typeface="Arial" charset="0"/>
                <a:ea typeface="ヒラギノ角ゴ Pro W3" charset="-128"/>
              </a:rPr>
              <a:t> contains gelatine of porcine origin as a stabiliser</a:t>
            </a:r>
          </a:p>
          <a:p>
            <a:pPr marL="228600" lvl="2" fontAlgn="base">
              <a:spcBef>
                <a:spcPts val="1000"/>
              </a:spcBef>
              <a:spcAft>
                <a:spcPct val="0"/>
              </a:spcAft>
              <a:tabLst>
                <a:tab pos="450850" algn="l"/>
              </a:tabLst>
            </a:pPr>
            <a:r>
              <a:rPr lang="en-GB" sz="1500" dirty="0">
                <a:latin typeface="Arial" charset="0"/>
                <a:ea typeface="ヒラギノ角ゴ Pro W3" charset="-128"/>
              </a:rPr>
              <a:t>practices who serve communities who prefer porcine gelatine free products should order </a:t>
            </a:r>
            <a:r>
              <a:rPr lang="en-GB" sz="1500" dirty="0" err="1">
                <a:latin typeface="Arial" charset="0"/>
                <a:ea typeface="ヒラギノ角ゴ Pro W3" charset="-128"/>
              </a:rPr>
              <a:t>Priorix</a:t>
            </a:r>
            <a:r>
              <a:rPr lang="en-GB" sz="1500" dirty="0">
                <a:latin typeface="Arial" charset="0"/>
                <a:ea typeface="ヒラギノ角ゴ Pro W3" charset="-128"/>
              </a:rPr>
              <a:t> preferentially via </a:t>
            </a:r>
            <a:r>
              <a:rPr lang="en-GB" sz="1500" dirty="0" err="1">
                <a:latin typeface="Arial" charset="0"/>
                <a:ea typeface="ヒラギノ角ゴ Pro W3" charset="-128"/>
              </a:rPr>
              <a:t>Immform</a:t>
            </a:r>
            <a:endParaRPr lang="en-GB" sz="1500" dirty="0">
              <a:latin typeface="Arial" charset="0"/>
              <a:ea typeface="ヒラギノ角ゴ Pro W3" charset="-128"/>
            </a:endParaRPr>
          </a:p>
          <a:p>
            <a:pPr marL="228600" lvl="2" fontAlgn="base">
              <a:spcBef>
                <a:spcPts val="1000"/>
              </a:spcBef>
              <a:spcAft>
                <a:spcPct val="0"/>
              </a:spcAft>
              <a:tabLst>
                <a:tab pos="450850" algn="l"/>
              </a:tabLst>
            </a:pPr>
            <a:r>
              <a:rPr lang="en-GB" sz="1500" dirty="0">
                <a:latin typeface="Arial" charset="0"/>
                <a:ea typeface="ヒラギノ角ゴ Pro W3" charset="-128"/>
              </a:rPr>
              <a:t>MMR vaccines do not contain thiomersal or any preservatives</a:t>
            </a:r>
          </a:p>
          <a:p>
            <a:pPr marL="228600" lvl="2" fontAlgn="base">
              <a:spcBef>
                <a:spcPts val="1000"/>
              </a:spcBef>
              <a:spcAft>
                <a:spcPct val="0"/>
              </a:spcAft>
              <a:tabLst>
                <a:tab pos="450850" algn="l"/>
              </a:tabLst>
            </a:pPr>
            <a:r>
              <a:rPr lang="en-GB" sz="1500" dirty="0">
                <a:latin typeface="Arial" charset="0"/>
                <a:ea typeface="ヒラギノ角ゴ Pro W3" charset="-128"/>
              </a:rPr>
              <a:t>vaccine effectiveness of a single dose of MMR vaccine is around 95%. </a:t>
            </a:r>
            <a:r>
              <a:rPr lang="en-US" sz="1500" dirty="0"/>
              <a:t>A second dose protects those who do not respond to the first -  protection then  increases to well above 95%</a:t>
            </a:r>
            <a:endParaRPr lang="en-GB" sz="1700" dirty="0">
              <a:latin typeface="Arial" charset="0"/>
              <a:ea typeface="ヒラギノ角ゴ Pro W3" charset="-128"/>
            </a:endParaRPr>
          </a:p>
        </p:txBody>
      </p:sp>
      <p:pic>
        <p:nvPicPr>
          <p:cNvPr id="3" name="Picture 2" descr="Text&#10;&#10;Description automatically generated">
            <a:extLst>
              <a:ext uri="{FF2B5EF4-FFF2-40B4-BE49-F238E27FC236}">
                <a16:creationId xmlns:a16="http://schemas.microsoft.com/office/drawing/2014/main" id="{14AE099B-6739-D6BE-85CC-62148F214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6716" y="1556653"/>
            <a:ext cx="2843775" cy="157156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6C26D99-3419-57F5-67CA-F6FD1ECAB755}"/>
              </a:ext>
            </a:extLst>
          </p:cNvPr>
          <p:cNvPicPr>
            <a:picLocks noChangeAspect="1"/>
          </p:cNvPicPr>
          <p:nvPr/>
        </p:nvPicPr>
        <p:blipFill rotWithShape="1">
          <a:blip r:embed="rId5">
            <a:extLst>
              <a:ext uri="{28A0092B-C50C-407E-A947-70E740481C1C}">
                <a14:useLocalDpi xmlns:a14="http://schemas.microsoft.com/office/drawing/2010/main" val="0"/>
              </a:ext>
            </a:extLst>
          </a:blip>
          <a:srcRect l="7934" t="12883" r="7553" b="1571"/>
          <a:stretch/>
        </p:blipFill>
        <p:spPr>
          <a:xfrm>
            <a:off x="8526716" y="3264801"/>
            <a:ext cx="3201850" cy="1291330"/>
          </a:xfrm>
          <a:prstGeom prst="rect">
            <a:avLst/>
          </a:prstGeom>
        </p:spPr>
      </p:pic>
      <p:sp>
        <p:nvSpPr>
          <p:cNvPr id="9" name="TextBox 8">
            <a:extLst>
              <a:ext uri="{FF2B5EF4-FFF2-40B4-BE49-F238E27FC236}">
                <a16:creationId xmlns:a16="http://schemas.microsoft.com/office/drawing/2014/main" id="{6F1E60C5-B8DF-6349-3A30-66C4D808C8CE}"/>
              </a:ext>
            </a:extLst>
          </p:cNvPr>
          <p:cNvSpPr txBox="1"/>
          <p:nvPr/>
        </p:nvSpPr>
        <p:spPr>
          <a:xfrm>
            <a:off x="313510" y="4863220"/>
            <a:ext cx="11878490" cy="1903085"/>
          </a:xfrm>
          <a:prstGeom prst="rect">
            <a:avLst/>
          </a:prstGeom>
          <a:solidFill>
            <a:schemeClr val="tx2">
              <a:alpha val="30000"/>
            </a:schemeClr>
          </a:solidFill>
        </p:spPr>
        <p:txBody>
          <a:bodyPr wrap="square">
            <a:spAutoFit/>
          </a:bodyPr>
          <a:lstStyle/>
          <a:p>
            <a:r>
              <a:rPr lang="en-US" sz="1500" dirty="0"/>
              <a:t>UK schedule: </a:t>
            </a:r>
          </a:p>
          <a:p>
            <a:pPr lvl="1"/>
            <a:r>
              <a:rPr lang="en-US" sz="1500" dirty="0"/>
              <a:t>Dose 1 at 1 year of age </a:t>
            </a:r>
          </a:p>
          <a:p>
            <a:pPr lvl="1"/>
            <a:r>
              <a:rPr lang="en-US" sz="1500" dirty="0"/>
              <a:t>Dose 2 at 3 years and 4 months </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from 6 months of age may be offered MMR vaccine (see </a:t>
            </a:r>
            <a:r>
              <a:rPr lang="en-GB" sz="1400" dirty="0">
                <a:latin typeface="Arial" charset="0"/>
                <a:ea typeface="ヒラギノ角ゴ Pro W3" charset="-128"/>
                <a:hlinkClick r:id="rId6"/>
              </a:rPr>
              <a:t>Measles Green Book Chapter</a:t>
            </a:r>
            <a:r>
              <a:rPr lang="en-GB" sz="1400" dirty="0">
                <a:latin typeface="Arial" charset="0"/>
                <a:ea typeface="ヒラギノ角ゴ Pro W3" charset="-128"/>
              </a:rPr>
              <a:t>) as </a:t>
            </a:r>
            <a:r>
              <a:rPr lang="en-GB" sz="1400" dirty="0" err="1">
                <a:latin typeface="Arial" charset="0"/>
                <a:ea typeface="ヒラギノ角ゴ Pro W3" charset="-128"/>
              </a:rPr>
              <a:t>i</a:t>
            </a:r>
            <a:r>
              <a:rPr lang="en-GB" sz="1400" dirty="0">
                <a:latin typeface="Arial" charset="0"/>
                <a:ea typeface="ヒラギノ角ゴ Pro W3" charset="-128"/>
              </a:rPr>
              <a:t>) post exposure prophylaxis for measles or ii) if they are travelling to a measles endemic area where there is a current outbreak</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in their first year of life may not respond sufficiently to all components of the vaccine so doses given under 12 months of age should be discounted and repeated</a:t>
            </a:r>
            <a:endParaRPr lang="en-GB" sz="13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EB0A0443-C585-0B51-9716-106D534208C4}"/>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F7A2EFA7-56F6-63D1-CF13-2C17F40C698F}"/>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60292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BA4A-E064-A0CE-38B7-0FE6746CED18}"/>
              </a:ext>
            </a:extLst>
          </p:cNvPr>
          <p:cNvSpPr>
            <a:spLocks noGrp="1"/>
          </p:cNvSpPr>
          <p:nvPr>
            <p:ph type="title"/>
          </p:nvPr>
        </p:nvSpPr>
        <p:spPr/>
        <p:txBody>
          <a:bodyPr/>
          <a:lstStyle/>
          <a:p>
            <a:r>
              <a:rPr lang="en-GB" dirty="0"/>
              <a:t>Measles: key facts</a:t>
            </a:r>
          </a:p>
        </p:txBody>
      </p:sp>
      <p:sp>
        <p:nvSpPr>
          <p:cNvPr id="3" name="Content Placeholder 2">
            <a:extLst>
              <a:ext uri="{FF2B5EF4-FFF2-40B4-BE49-F238E27FC236}">
                <a16:creationId xmlns:a16="http://schemas.microsoft.com/office/drawing/2014/main" id="{D26740A9-0A54-5A54-33E7-E60B40449DE4}"/>
              </a:ext>
            </a:extLst>
          </p:cNvPr>
          <p:cNvSpPr>
            <a:spLocks noGrp="1"/>
          </p:cNvSpPr>
          <p:nvPr>
            <p:ph idx="1"/>
          </p:nvPr>
        </p:nvSpPr>
        <p:spPr>
          <a:xfrm>
            <a:off x="484908" y="4344325"/>
            <a:ext cx="10642593" cy="1876186"/>
          </a:xfrm>
        </p:spPr>
        <p:txBody>
          <a:bodyPr>
            <a:normAutofit lnSpcReduction="10000"/>
          </a:bodyPr>
          <a:lstStyle/>
          <a:p>
            <a:r>
              <a:rPr lang="en-GB" sz="1800" dirty="0"/>
              <a:t>measles is caused by a virus that spreads very easily. One case of measles can infect 9 out of 10 of unvaccinated close contacts</a:t>
            </a:r>
          </a:p>
          <a:p>
            <a:r>
              <a:rPr lang="en-GB" sz="1800" dirty="0"/>
              <a:t>transmitted through the respiratory route (airborne or droplet spread) or by direct contact with the nasal or throat secretions of infected persons</a:t>
            </a:r>
          </a:p>
          <a:p>
            <a:r>
              <a:rPr lang="en-GB" sz="1800" dirty="0"/>
              <a:t>incubation period: </a:t>
            </a:r>
            <a:r>
              <a:rPr lang="en-US" sz="1800" dirty="0"/>
              <a:t>10 to 12 days from exposure to onset of symptoms, but can vary from 7 to 21 days</a:t>
            </a:r>
            <a:endParaRPr lang="en-GB" sz="1800" dirty="0"/>
          </a:p>
          <a:p>
            <a:r>
              <a:rPr lang="en-GB" sz="1800" dirty="0"/>
              <a:t>infectious period: 4 days before onset of rash to 4 days after onset of rash</a:t>
            </a:r>
          </a:p>
          <a:p>
            <a:endParaRPr lang="en-GB" dirty="0"/>
          </a:p>
        </p:txBody>
      </p:sp>
      <p:sp>
        <p:nvSpPr>
          <p:cNvPr id="4" name="Footer Placeholder 3">
            <a:extLst>
              <a:ext uri="{FF2B5EF4-FFF2-40B4-BE49-F238E27FC236}">
                <a16:creationId xmlns:a16="http://schemas.microsoft.com/office/drawing/2014/main" id="{660CE43F-79F0-2D79-5D14-DB0C609718E2}"/>
              </a:ext>
            </a:extLst>
          </p:cNvPr>
          <p:cNvSpPr>
            <a:spLocks noGrp="1"/>
          </p:cNvSpPr>
          <p:nvPr>
            <p:ph type="ftr" sz="quarter" idx="10"/>
          </p:nvPr>
        </p:nvSpPr>
        <p:spPr/>
        <p:txBody>
          <a:bodyPr/>
          <a:lstStyle/>
          <a:p>
            <a:r>
              <a:rPr lang="en-US"/>
              <a:t>Measles for Primary Care</a:t>
            </a:r>
            <a:endParaRPr lang="en-GB" sz="1400" dirty="0"/>
          </a:p>
        </p:txBody>
      </p:sp>
      <p:sp>
        <p:nvSpPr>
          <p:cNvPr id="5" name="Slide Number Placeholder 4">
            <a:extLst>
              <a:ext uri="{FF2B5EF4-FFF2-40B4-BE49-F238E27FC236}">
                <a16:creationId xmlns:a16="http://schemas.microsoft.com/office/drawing/2014/main" id="{E22C2CEE-68A7-EE4B-5DC4-3A6438B6826D}"/>
              </a:ext>
            </a:extLst>
          </p:cNvPr>
          <p:cNvSpPr>
            <a:spLocks noGrp="1"/>
          </p:cNvSpPr>
          <p:nvPr>
            <p:ph type="sldNum" sz="quarter" idx="11"/>
          </p:nvPr>
        </p:nvSpPr>
        <p:spPr>
          <a:prstGeom prst="rect">
            <a:avLst/>
          </a:prstGeom>
        </p:spPr>
        <p:txBody>
          <a:bodyPr/>
          <a:lstStyle/>
          <a:p>
            <a:fld id="{344369E4-5DE7-46E5-874E-4FD437973785}" type="slidenum">
              <a:rPr lang="en-GB" smtClean="0"/>
              <a:pPr/>
              <a:t>9</a:t>
            </a:fld>
            <a:endParaRPr lang="en-GB" sz="1400" dirty="0"/>
          </a:p>
        </p:txBody>
      </p:sp>
      <p:pic>
        <p:nvPicPr>
          <p:cNvPr id="1026" name="Picture 2">
            <a:extLst>
              <a:ext uri="{FF2B5EF4-FFF2-40B4-BE49-F238E27FC236}">
                <a16:creationId xmlns:a16="http://schemas.microsoft.com/office/drawing/2014/main" id="{3D0D197D-C7D9-E790-984F-3D02B7756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19" y="1505527"/>
            <a:ext cx="9052308" cy="26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6769"/>
      </p:ext>
    </p:extLst>
  </p:cSld>
  <p:clrMapOvr>
    <a:masterClrMapping/>
  </p:clrMapOvr>
</p:sld>
</file>

<file path=ppt/theme/theme1.xml><?xml version="1.0" encoding="utf-8"?>
<a:theme xmlns:a="http://schemas.openxmlformats.org/drawingml/2006/main" name="UKHSABRA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BRANDING" id="{73FA9E3B-5948-48C6-A707-F316A73F70BB}" vid="{9F50E1B6-9E9D-42EE-BAD3-2FE755FE5547}"/>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 id="{A188159B-65E9-9E41-9712-5B7027639E66}" vid="{61CBF61A-4638-D141-8ABA-3C7EDA4DCABE}"/>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4CC2DF203C14BA5B10837AFC43295" ma:contentTypeVersion="8" ma:contentTypeDescription="Create a new document." ma:contentTypeScope="" ma:versionID="18e0c50ba7458f276ca58e2b59124a65">
  <xsd:schema xmlns:xsd="http://www.w3.org/2001/XMLSchema" xmlns:xs="http://www.w3.org/2001/XMLSchema" xmlns:p="http://schemas.microsoft.com/office/2006/metadata/properties" xmlns:ns2="6b05e408-08c6-44b9-8aa5-199e0f868f48" xmlns:ns3="bbeda695-5afa-4f3f-927f-7bcf04efbbc2" targetNamespace="http://schemas.microsoft.com/office/2006/metadata/properties" ma:root="true" ma:fieldsID="c624776c05952ef873d8cb7b4e66e124" ns2:_="" ns3:_="">
    <xsd:import namespace="6b05e408-08c6-44b9-8aa5-199e0f868f48"/>
    <xsd:import namespace="bbeda695-5afa-4f3f-927f-7bcf04efb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5e408-08c6-44b9-8aa5-199e0f868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eda695-5afa-4f3f-927f-7bcf04efb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beda695-5afa-4f3f-927f-7bcf04efbbc2">
      <UserInfo>
        <DisplayName>Vanessa Saliba</DisplayName>
        <AccountId>41</AccountId>
        <AccountType/>
      </UserInfo>
      <UserInfo>
        <DisplayName>Mary Ramsay</DisplayName>
        <AccountId>42</AccountId>
        <AccountType/>
      </UserInfo>
    </SharedWithUsers>
  </documentManagement>
</p:properties>
</file>

<file path=customXml/itemProps1.xml><?xml version="1.0" encoding="utf-8"?>
<ds:datastoreItem xmlns:ds="http://schemas.openxmlformats.org/officeDocument/2006/customXml" ds:itemID="{339FB5C5-DFF6-41CD-A2FF-775030C25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5e408-08c6-44b9-8aa5-199e0f868f48"/>
    <ds:schemaRef ds:uri="bbeda695-5afa-4f3f-927f-7bcf04efb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3DA83-AF29-48BF-AA22-58561962AFC4}">
  <ds:schemaRefs>
    <ds:schemaRef ds:uri="http://schemas.microsoft.com/sharepoint/v3/contenttype/forms"/>
  </ds:schemaRefs>
</ds:datastoreItem>
</file>

<file path=customXml/itemProps3.xml><?xml version="1.0" encoding="utf-8"?>
<ds:datastoreItem xmlns:ds="http://schemas.openxmlformats.org/officeDocument/2006/customXml" ds:itemID="{9DC954D3-E7A1-491B-9577-4B6D5B6D7696}">
  <ds:schemaRefs>
    <ds:schemaRef ds:uri="http://schemas.microsoft.com/office/2006/documentManagement/types"/>
    <ds:schemaRef ds:uri="6b05e408-08c6-44b9-8aa5-199e0f868f48"/>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beda695-5afa-4f3f-927f-7bcf04efbb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UKHSABRANDING</Template>
  <TotalTime>10145</TotalTime>
  <Words>3055</Words>
  <Application>Microsoft Office PowerPoint</Application>
  <PresentationFormat>Widescreen</PresentationFormat>
  <Paragraphs>225</Paragraphs>
  <Slides>22</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Calibri Light</vt:lpstr>
      <vt:lpstr>Courier New</vt:lpstr>
      <vt:lpstr>Helvetica</vt:lpstr>
      <vt:lpstr>Symbol</vt:lpstr>
      <vt:lpstr>UKHSABRANDING</vt:lpstr>
      <vt:lpstr>7_Office Theme</vt:lpstr>
      <vt:lpstr>3_Office Theme</vt:lpstr>
      <vt:lpstr>5_Office Theme</vt:lpstr>
      <vt:lpstr>Office Theme</vt:lpstr>
      <vt:lpstr>Measles: update for Primary Care   </vt:lpstr>
      <vt:lpstr>Introduction</vt:lpstr>
      <vt:lpstr>Overview - current situation</vt:lpstr>
      <vt:lpstr>Primary Care settings </vt:lpstr>
      <vt:lpstr>Importance for Primary Care</vt:lpstr>
      <vt:lpstr>Prevention</vt:lpstr>
      <vt:lpstr>MECC and occupational health </vt:lpstr>
      <vt:lpstr>MMR vaccine</vt:lpstr>
      <vt:lpstr>Measles: key facts</vt:lpstr>
      <vt:lpstr>Clinical presentation: prodromal phase</vt:lpstr>
      <vt:lpstr>Clinical presentation: Koplik spots</vt:lpstr>
      <vt:lpstr>Clinical presentation: rash</vt:lpstr>
      <vt:lpstr>Clinical presentation-rash</vt:lpstr>
      <vt:lpstr>Differential Diagnosis and risk assessment</vt:lpstr>
      <vt:lpstr>Differential Diagnosis</vt:lpstr>
      <vt:lpstr>Complications of measles</vt:lpstr>
      <vt:lpstr>Risk assessment of cases</vt:lpstr>
      <vt:lpstr>Risk assessment of contacts</vt:lpstr>
      <vt:lpstr>PowerPoint Presentation</vt:lpstr>
      <vt:lpstr>Key actions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Lawlor</dc:creator>
  <cp:lastModifiedBy>EASTMEAD-HOARE, Lisa (NHS SOMERSET ICB - 11X)</cp:lastModifiedBy>
  <cp:revision>210</cp:revision>
  <dcterms:created xsi:type="dcterms:W3CDTF">2021-07-25T13:21:50Z</dcterms:created>
  <dcterms:modified xsi:type="dcterms:W3CDTF">2023-11-22T13:47:41Z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0x010100DAA4CC2DF203C14BA5B10837AFC43295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Order">
    <vt:r8>437100</vt:r8>
  </property>
  <property fmtid="{D5CDD505-2E9C-101B-9397-08002B2CF9AE}" pid="9" name="TriggerFlowInfo">
    <vt:lpwstr/>
  </property>
  <property fmtid="{D5CDD505-2E9C-101B-9397-08002B2CF9AE}" pid="10" name="WinDIP File ID">
    <vt:lpwstr>267ba593-df0c-4262-a331-955781ed0a1f</vt:lpwstr>
  </property>
</Properties>
</file>