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147376343" r:id="rId5"/>
    <p:sldId id="214737634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CF84AB-9988-4B2A-8ECC-43D38AC79F3C}" v="9" dt="2023-10-08T20:05:12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Minnis" userId="774e5f06-d68e-46a2-bcd9-cfdca4b12680" providerId="ADAL" clId="{B8CF84AB-9988-4B2A-8ECC-43D38AC79F3C}"/>
    <pc:docChg chg="undo custSel modSld">
      <pc:chgData name="Christine Minnis" userId="774e5f06-d68e-46a2-bcd9-cfdca4b12680" providerId="ADAL" clId="{B8CF84AB-9988-4B2A-8ECC-43D38AC79F3C}" dt="2023-10-09T08:00:26.640" v="476" actId="20577"/>
      <pc:docMkLst>
        <pc:docMk/>
      </pc:docMkLst>
      <pc:sldChg chg="addSp modSp mod">
        <pc:chgData name="Christine Minnis" userId="774e5f06-d68e-46a2-bcd9-cfdca4b12680" providerId="ADAL" clId="{B8CF84AB-9988-4B2A-8ECC-43D38AC79F3C}" dt="2023-10-09T08:00:26.640" v="476" actId="20577"/>
        <pc:sldMkLst>
          <pc:docMk/>
          <pc:sldMk cId="617116412" sldId="2147376343"/>
        </pc:sldMkLst>
        <pc:spChg chg="mod">
          <ac:chgData name="Christine Minnis" userId="774e5f06-d68e-46a2-bcd9-cfdca4b12680" providerId="ADAL" clId="{B8CF84AB-9988-4B2A-8ECC-43D38AC79F3C}" dt="2023-10-08T20:09:08.720" v="472" actId="20577"/>
          <ac:spMkLst>
            <pc:docMk/>
            <pc:sldMk cId="617116412" sldId="2147376343"/>
            <ac:spMk id="4" creationId="{1FBA8EFE-E75E-93B2-2BF2-A9B337A50CB0}"/>
          </ac:spMkLst>
        </pc:spChg>
        <pc:graphicFrameChg chg="mod modGraphic">
          <ac:chgData name="Christine Minnis" userId="774e5f06-d68e-46a2-bcd9-cfdca4b12680" providerId="ADAL" clId="{B8CF84AB-9988-4B2A-8ECC-43D38AC79F3C}" dt="2023-10-09T08:00:26.640" v="476" actId="20577"/>
          <ac:graphicFrameMkLst>
            <pc:docMk/>
            <pc:sldMk cId="617116412" sldId="2147376343"/>
            <ac:graphicFrameMk id="3" creationId="{8C7A0350-25EE-7695-C64D-5398789EDD68}"/>
          </ac:graphicFrameMkLst>
        </pc:graphicFrameChg>
        <pc:picChg chg="add mod">
          <ac:chgData name="Christine Minnis" userId="774e5f06-d68e-46a2-bcd9-cfdca4b12680" providerId="ADAL" clId="{B8CF84AB-9988-4B2A-8ECC-43D38AC79F3C}" dt="2023-10-08T20:04:55.374" v="467" actId="12788"/>
          <ac:picMkLst>
            <pc:docMk/>
            <pc:sldMk cId="617116412" sldId="2147376343"/>
            <ac:picMk id="2" creationId="{B0B912CD-1AC3-906A-E2A3-5B1C48D34B5C}"/>
          </ac:picMkLst>
        </pc:picChg>
        <pc:picChg chg="mod modCrop">
          <ac:chgData name="Christine Minnis" userId="774e5f06-d68e-46a2-bcd9-cfdca4b12680" providerId="ADAL" clId="{B8CF84AB-9988-4B2A-8ECC-43D38AC79F3C}" dt="2023-10-08T20:04:55.374" v="467" actId="12788"/>
          <ac:picMkLst>
            <pc:docMk/>
            <pc:sldMk cId="617116412" sldId="2147376343"/>
            <ac:picMk id="7" creationId="{77E5A55D-89A5-BA11-C3A0-E89A237967DE}"/>
          </ac:picMkLst>
        </pc:picChg>
        <pc:picChg chg="mod">
          <ac:chgData name="Christine Minnis" userId="774e5f06-d68e-46a2-bcd9-cfdca4b12680" providerId="ADAL" clId="{B8CF84AB-9988-4B2A-8ECC-43D38AC79F3C}" dt="2023-10-08T20:04:55.374" v="467" actId="12788"/>
          <ac:picMkLst>
            <pc:docMk/>
            <pc:sldMk cId="617116412" sldId="2147376343"/>
            <ac:picMk id="11" creationId="{D8B22987-ECC9-7655-5399-EC24DAF73EB1}"/>
          </ac:picMkLst>
        </pc:picChg>
        <pc:picChg chg="mod">
          <ac:chgData name="Christine Minnis" userId="774e5f06-d68e-46a2-bcd9-cfdca4b12680" providerId="ADAL" clId="{B8CF84AB-9988-4B2A-8ECC-43D38AC79F3C}" dt="2023-10-08T20:04:55.374" v="467" actId="12788"/>
          <ac:picMkLst>
            <pc:docMk/>
            <pc:sldMk cId="617116412" sldId="2147376343"/>
            <ac:picMk id="2050" creationId="{D5C5D6A4-7860-0279-DA98-5C4F8F28CEAA}"/>
          </ac:picMkLst>
        </pc:picChg>
      </pc:sldChg>
      <pc:sldChg chg="addSp delSp modSp mod">
        <pc:chgData name="Christine Minnis" userId="774e5f06-d68e-46a2-bcd9-cfdca4b12680" providerId="ADAL" clId="{B8CF84AB-9988-4B2A-8ECC-43D38AC79F3C}" dt="2023-10-08T20:09:15.271" v="474" actId="20577"/>
        <pc:sldMkLst>
          <pc:docMk/>
          <pc:sldMk cId="441285179" sldId="2147376344"/>
        </pc:sldMkLst>
        <pc:spChg chg="add mod">
          <ac:chgData name="Christine Minnis" userId="774e5f06-d68e-46a2-bcd9-cfdca4b12680" providerId="ADAL" clId="{B8CF84AB-9988-4B2A-8ECC-43D38AC79F3C}" dt="2023-10-08T20:09:15.271" v="474" actId="20577"/>
          <ac:spMkLst>
            <pc:docMk/>
            <pc:sldMk cId="441285179" sldId="2147376344"/>
            <ac:spMk id="2" creationId="{FACE407C-DD42-BE0F-3C0A-84D6160C04F7}"/>
          </ac:spMkLst>
        </pc:spChg>
        <pc:spChg chg="del mod">
          <ac:chgData name="Christine Minnis" userId="774e5f06-d68e-46a2-bcd9-cfdca4b12680" providerId="ADAL" clId="{B8CF84AB-9988-4B2A-8ECC-43D38AC79F3C}" dt="2023-10-08T19:55:21.201" v="417" actId="478"/>
          <ac:spMkLst>
            <pc:docMk/>
            <pc:sldMk cId="441285179" sldId="2147376344"/>
            <ac:spMk id="13" creationId="{13E968BE-5C41-0918-77CD-0E2D703DE3AD}"/>
          </ac:spMkLst>
        </pc:spChg>
        <pc:graphicFrameChg chg="modGraphic">
          <ac:chgData name="Christine Minnis" userId="774e5f06-d68e-46a2-bcd9-cfdca4b12680" providerId="ADAL" clId="{B8CF84AB-9988-4B2A-8ECC-43D38AC79F3C}" dt="2023-10-08T19:58:12.727" v="444" actId="20577"/>
          <ac:graphicFrameMkLst>
            <pc:docMk/>
            <pc:sldMk cId="441285179" sldId="2147376344"/>
            <ac:graphicFrameMk id="5" creationId="{D96062B0-ECBE-F601-1398-E0C3D0D05FB7}"/>
          </ac:graphicFrameMkLst>
        </pc:graphicFrameChg>
        <pc:picChg chg="mod">
          <ac:chgData name="Christine Minnis" userId="774e5f06-d68e-46a2-bcd9-cfdca4b12680" providerId="ADAL" clId="{B8CF84AB-9988-4B2A-8ECC-43D38AC79F3C}" dt="2023-10-08T20:05:12.831" v="468" actId="12788"/>
          <ac:picMkLst>
            <pc:docMk/>
            <pc:sldMk cId="441285179" sldId="2147376344"/>
            <ac:picMk id="7" creationId="{248AE434-3670-C56A-0A6F-22C355D7473B}"/>
          </ac:picMkLst>
        </pc:picChg>
        <pc:picChg chg="mod">
          <ac:chgData name="Christine Minnis" userId="774e5f06-d68e-46a2-bcd9-cfdca4b12680" providerId="ADAL" clId="{B8CF84AB-9988-4B2A-8ECC-43D38AC79F3C}" dt="2023-10-08T20:05:12.831" v="468" actId="12788"/>
          <ac:picMkLst>
            <pc:docMk/>
            <pc:sldMk cId="441285179" sldId="2147376344"/>
            <ac:picMk id="10" creationId="{C9AC09FC-3283-01E5-AD34-8A765175B531}"/>
          </ac:picMkLst>
        </pc:picChg>
        <pc:picChg chg="mod">
          <ac:chgData name="Christine Minnis" userId="774e5f06-d68e-46a2-bcd9-cfdca4b12680" providerId="ADAL" clId="{B8CF84AB-9988-4B2A-8ECC-43D38AC79F3C}" dt="2023-10-08T20:05:12.831" v="468" actId="12788"/>
          <ac:picMkLst>
            <pc:docMk/>
            <pc:sldMk cId="441285179" sldId="2147376344"/>
            <ac:picMk id="11" creationId="{6EF3EC17-424D-3040-3DE1-D9D5091EE2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D7EEE-EB7E-4288-B851-7FEBE82B6961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306E7-956E-40DA-9E1F-AC42F8E0D2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1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1056873/UKHSA-12302-which-COVID-19-vaccine-Feb22.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ov.uk/government/publications/regulatory-approval-of-covid-19-vaccine-vidprevtyn-beta/summary-of-product-characteristics-for-vidprevtyn-beta-dispersion-for-injectio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Needs version and date control Still waiting for update on summary poster from UKHSA</a:t>
            </a:r>
          </a:p>
          <a:p>
            <a:r>
              <a:rPr lang="en-GB" dirty="0"/>
              <a:t>Current version available here </a:t>
            </a:r>
            <a:r>
              <a:rPr lang="en-GB" dirty="0">
                <a:hlinkClick r:id="rId3"/>
              </a:rPr>
              <a:t>Which COVID-19 vaccine? (publishing.service.gov.uk)</a:t>
            </a:r>
            <a:endParaRPr lang="en-GB" dirty="0"/>
          </a:p>
          <a:p>
            <a:r>
              <a:rPr lang="en-GB" dirty="0"/>
              <a:t>Just needs colour coding with vial pictures for interim summary</a:t>
            </a:r>
          </a:p>
          <a:p>
            <a:endParaRPr lang="en-GB" sz="1200" dirty="0"/>
          </a:p>
          <a:p>
            <a:r>
              <a:rPr lang="en-GB" sz="1200" dirty="0" err="1"/>
              <a:t>VidPrevtyn</a:t>
            </a:r>
            <a:r>
              <a:rPr lang="en-GB" sz="1200" dirty="0"/>
              <a:t> Beta – physiochemical properties – handling issues – stability 2-8C and protect from light. Mixing technique and room temp acclimatisation prior to mixing (</a:t>
            </a:r>
            <a:r>
              <a:rPr lang="en-GB" sz="1200" dirty="0">
                <a:hlinkClick r:id="rId4"/>
              </a:rPr>
              <a:t>minimum 15mins prior to mixing</a:t>
            </a:r>
            <a:r>
              <a:rPr lang="en-GB" sz="1200" dirty="0"/>
              <a:t>). 4 month interval from last dose ?would POC info support clinical assessment. </a:t>
            </a:r>
          </a:p>
          <a:p>
            <a:r>
              <a:rPr lang="en-GB" sz="1200" dirty="0"/>
              <a:t>All disposal – in accordance with local process</a:t>
            </a:r>
          </a:p>
          <a:p>
            <a:pPr algn="l"/>
            <a:r>
              <a:rPr lang="en-GB" b="0" i="0" dirty="0">
                <a:solidFill>
                  <a:srgbClr val="4D4D4D"/>
                </a:solidFill>
                <a:effectLst/>
                <a:latin typeface="National"/>
              </a:rPr>
              <a:t>The JCVI has advised the following vaccines may be used in the 2023 spring programme: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4D4D4D"/>
                </a:solidFill>
                <a:effectLst/>
                <a:latin typeface="National"/>
              </a:rPr>
              <a:t>Pfizer-BioNTech bivalent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4D4D4D"/>
                </a:solidFill>
                <a:effectLst/>
                <a:latin typeface="National"/>
              </a:rPr>
              <a:t>Moderna bivalent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4D4D4D"/>
                </a:solidFill>
                <a:effectLst/>
                <a:latin typeface="National"/>
              </a:rPr>
              <a:t>Sanofi/GSK monovalent (beta variant)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4D4D4D"/>
                </a:solidFill>
                <a:effectLst/>
                <a:latin typeface="National"/>
              </a:rPr>
              <a:t>Novavax monovalent (wild-type variant) – only for use when alternative products are not considered clinically suitable</a:t>
            </a:r>
          </a:p>
          <a:p>
            <a:pPr algn="l"/>
            <a:r>
              <a:rPr lang="en-GB" b="0" i="0" dirty="0">
                <a:solidFill>
                  <a:srgbClr val="4D4D4D"/>
                </a:solidFill>
                <a:effectLst/>
                <a:latin typeface="National"/>
              </a:rPr>
              <a:t>The vaccine offered will depend on a person’s age and local supply considerations. Children under 12 years of age will be offered a children’s formulation of the Pfizer-BioNTech vaccine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59B3-0C18-41A1-9D56-82835CEE921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40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7B91-F346-BB08-B0DF-02ECD2247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BB6BF-D4F3-8C00-806B-626896282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38D34-F8F1-A05E-CDE0-0C776B04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A25B-490D-44BA-BE9E-977C79C129C9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19E6D-7209-EDAF-3131-7B65CF96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184E2-3CD7-2CC6-A87D-DBA22F886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020-0526-4FAF-B5F6-2E993ED8A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4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B8F27-92D4-B2B6-FF6F-79EC0387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458A1-D8CC-6937-37A0-420BFE7A7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C7668-3E6C-A189-EDEC-1EECAD40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A25B-490D-44BA-BE9E-977C79C129C9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FE655-8164-C0CF-BA9D-B6BF531E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B1F78-DFFE-57CE-0E1F-652B2B92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020-0526-4FAF-B5F6-2E993ED8A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9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D0F14F-B3BF-682A-8C48-C5A198302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33D35-BB2F-10D5-D0CC-5AB606EEF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5B488-4F99-0960-49D3-F67A5AE44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A25B-490D-44BA-BE9E-977C79C129C9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16EFC-D6B8-5005-0E6E-952275A75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5576E-30AF-EE9F-485E-85E171BD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020-0526-4FAF-B5F6-2E993ED8A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7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1A8D-37F6-F25C-70DB-A4EFD5EB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8DB41-4CB6-90F5-4FD0-3025F081F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E8721-156E-165E-0752-F2DD62201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A25B-490D-44BA-BE9E-977C79C129C9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D73FF-7CF5-0021-ABD0-CD9D8197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A5AB9-6821-CAC1-1578-3C235EFE6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020-0526-4FAF-B5F6-2E993ED8A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03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48D1B-22D0-8311-82AC-BCF0306D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E9B61-C1E4-3EA6-F469-085EC78B0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97921-53E3-4216-5E60-7E542DB33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A25B-490D-44BA-BE9E-977C79C129C9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9AA8B-F043-E8B6-E399-F616FAADE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AC340-E6F0-0AB2-746A-0425C5813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020-0526-4FAF-B5F6-2E993ED8A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84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903C-3E2B-EB99-2434-19E12DD3B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19076-12EF-07EC-E98A-F4C280F54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C5CDE-64DB-0148-2953-479FF6EE5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3389C-3BAC-E9A9-0BEC-630C7AAE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A25B-490D-44BA-BE9E-977C79C129C9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2CD6C-9D1B-5DB3-A6C0-BDE0F4282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5FDE0-6F7D-1EA1-3D9F-18C073F3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020-0526-4FAF-B5F6-2E993ED8A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13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AD10-D932-F2F8-1D82-8D8EDA655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FFB28-F574-E39C-0F51-EDDF9FF0F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C98EF-3088-D884-CDA5-71A1008D5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03C3F-2FE7-888E-6773-2A2C20D64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7B2096-6AF1-EF4E-64C0-5E6A29450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69569E-598F-F358-BE69-D5D7870D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A25B-490D-44BA-BE9E-977C79C129C9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DFCE63-EEB7-4026-0A5C-AD82B134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B20049-0EC5-BB37-6A72-F20449D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020-0526-4FAF-B5F6-2E993ED8A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98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3A911-A7ED-A927-6B1B-CFCF85F52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764DC1-33B8-D450-79BD-706BA906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A25B-490D-44BA-BE9E-977C79C129C9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050A7-2800-1F84-90CE-D83C36C2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3D775-EA71-EEDE-DFEF-62EEB78D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020-0526-4FAF-B5F6-2E993ED8A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19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312317-4BCC-6163-14E1-0D3592C5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A25B-490D-44BA-BE9E-977C79C129C9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A50200-9785-C765-3773-2020CE95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D0318-2F3D-A4E3-929A-273F72CE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020-0526-4FAF-B5F6-2E993ED8A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97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F562D-F0A8-8582-FDEC-A8FFA719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EDE3F-4F51-281E-6E2D-F0FF8A7BC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012DA-439E-E43E-0C0D-BD78CEDE6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E2C45-495A-441C-F277-46BDD3867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A25B-490D-44BA-BE9E-977C79C129C9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A5D4F-DE9C-C268-9C80-B10035F6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AE6FB-40DF-BC3E-42B0-4A0E297B2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020-0526-4FAF-B5F6-2E993ED8A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06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2AFD-6320-2109-DD0E-0C18CE7C4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80BF23-3FA5-BB18-4464-572CE12EB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0D64F-904F-3F0B-C104-68F2B1E20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A0FEC-39D5-0401-C891-A3DC313D9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A25B-490D-44BA-BE9E-977C79C129C9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32058-054B-67CB-B96A-14BDDCB2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4C12B-7BA9-5358-50A4-1E9ACA5B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020-0526-4FAF-B5F6-2E993ED8A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20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B88D9-FC1A-6017-0C0F-F9F5253A2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D9054-420A-00FE-1075-81B2981A4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26901-DF06-12CA-0FD8-3104E3DB7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8A25B-490D-44BA-BE9E-977C79C129C9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62BC9-E4C2-B92F-6BFB-D8022F0E6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0BE3D-78E4-92B4-AB54-CDEEF5C70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99020-0526-4FAF-B5F6-2E993ED8A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22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gov.uk/government/publications/covid-19-vaccination-vaccine-product-information-poster" TargetMode="External"/><Relationship Id="rId4" Type="http://schemas.openxmlformats.org/officeDocument/2006/relationships/hyperlink" Target="https://www.gov.uk/government/publications/covid-19-the-green-book-chapter-14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uk/government/publications/covid-19-vaccination-vaccine-product-information-poster" TargetMode="External"/><Relationship Id="rId5" Type="http://schemas.openxmlformats.org/officeDocument/2006/relationships/hyperlink" Target="https://www.gov.uk/government/publications/covid-19-the-green-book-chapter-14a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560023-44EF-4F29-AC86-5ADE19E11D2D}"/>
              </a:ext>
            </a:extLst>
          </p:cNvPr>
          <p:cNvSpPr txBox="1"/>
          <p:nvPr/>
        </p:nvSpPr>
        <p:spPr>
          <a:xfrm>
            <a:off x="-77340" y="261109"/>
            <a:ext cx="1216369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  <a:sym typeface="Arial"/>
              </a:rPr>
              <a:t>COVID-19 Vaccines – Quick Reference Guide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7A0350-25EE-7695-C64D-5398789ED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403642"/>
              </p:ext>
            </p:extLst>
          </p:nvPr>
        </p:nvGraphicFramePr>
        <p:xfrm>
          <a:off x="164241" y="901191"/>
          <a:ext cx="11863517" cy="49870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7867">
                  <a:extLst>
                    <a:ext uri="{9D8B030D-6E8A-4147-A177-3AD203B41FA5}">
                      <a16:colId xmlns:a16="http://schemas.microsoft.com/office/drawing/2014/main" val="3237039282"/>
                    </a:ext>
                  </a:extLst>
                </a:gridCol>
                <a:gridCol w="716692">
                  <a:extLst>
                    <a:ext uri="{9D8B030D-6E8A-4147-A177-3AD203B41FA5}">
                      <a16:colId xmlns:a16="http://schemas.microsoft.com/office/drawing/2014/main" val="3820061219"/>
                    </a:ext>
                  </a:extLst>
                </a:gridCol>
                <a:gridCol w="654034">
                  <a:extLst>
                    <a:ext uri="{9D8B030D-6E8A-4147-A177-3AD203B41FA5}">
                      <a16:colId xmlns:a16="http://schemas.microsoft.com/office/drawing/2014/main" val="1169570410"/>
                    </a:ext>
                  </a:extLst>
                </a:gridCol>
                <a:gridCol w="1158453">
                  <a:extLst>
                    <a:ext uri="{9D8B030D-6E8A-4147-A177-3AD203B41FA5}">
                      <a16:colId xmlns:a16="http://schemas.microsoft.com/office/drawing/2014/main" val="868581191"/>
                    </a:ext>
                  </a:extLst>
                </a:gridCol>
                <a:gridCol w="1033941">
                  <a:extLst>
                    <a:ext uri="{9D8B030D-6E8A-4147-A177-3AD203B41FA5}">
                      <a16:colId xmlns:a16="http://schemas.microsoft.com/office/drawing/2014/main" val="3572937215"/>
                    </a:ext>
                  </a:extLst>
                </a:gridCol>
                <a:gridCol w="823515">
                  <a:extLst>
                    <a:ext uri="{9D8B030D-6E8A-4147-A177-3AD203B41FA5}">
                      <a16:colId xmlns:a16="http://schemas.microsoft.com/office/drawing/2014/main" val="135899372"/>
                    </a:ext>
                  </a:extLst>
                </a:gridCol>
                <a:gridCol w="1880754">
                  <a:extLst>
                    <a:ext uri="{9D8B030D-6E8A-4147-A177-3AD203B41FA5}">
                      <a16:colId xmlns:a16="http://schemas.microsoft.com/office/drawing/2014/main" val="1308782903"/>
                    </a:ext>
                  </a:extLst>
                </a:gridCol>
                <a:gridCol w="1641764">
                  <a:extLst>
                    <a:ext uri="{9D8B030D-6E8A-4147-A177-3AD203B41FA5}">
                      <a16:colId xmlns:a16="http://schemas.microsoft.com/office/drawing/2014/main" val="2926513216"/>
                    </a:ext>
                  </a:extLst>
                </a:gridCol>
                <a:gridCol w="3006497">
                  <a:extLst>
                    <a:ext uri="{9D8B030D-6E8A-4147-A177-3AD203B41FA5}">
                      <a16:colId xmlns:a16="http://schemas.microsoft.com/office/drawing/2014/main" val="718921009"/>
                    </a:ext>
                  </a:extLst>
                </a:gridCol>
              </a:tblGrid>
              <a:tr h="45417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mRNA Vaccines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(*contain PEG).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Dose</a:t>
                      </a:r>
                      <a:endParaRPr lang="en-GB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Dose per vial</a:t>
                      </a:r>
                      <a:endParaRPr lang="en-GB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Pack Sizes</a:t>
                      </a:r>
                      <a:endParaRPr lang="en-GB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Dilution</a:t>
                      </a:r>
                      <a:endParaRPr lang="en-GB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Legal mechanism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Eligibility</a:t>
                      </a:r>
                      <a:endParaRPr lang="en-GB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Expiry information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(supply model – thawed vaccines)</a:t>
                      </a:r>
                      <a:endParaRPr lang="en-GB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80424"/>
                  </a:ext>
                </a:extLst>
              </a:tr>
              <a:tr h="454172">
                <a:tc rowSpan="2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</a:rPr>
                        <a:t>Comirnaty ® Bivalent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</a:rPr>
                        <a:t>Original/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</a:rPr>
                        <a:t>Omicron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>
                          <a:solidFill>
                            <a:schemeClr val="tx1"/>
                          </a:solidFill>
                          <a:effectLst/>
                        </a:rPr>
                        <a:t>BA4/5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(15/15 micrograms /dose)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0.3mL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6 dose vials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10 vials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No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NP/PGD</a:t>
                      </a:r>
                    </a:p>
                    <a:p>
                      <a:pPr algn="ctr"/>
                      <a:endParaRPr lang="en-GB" sz="1200" dirty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0" i="0" u="none" strike="noStrike" noProof="0" dirty="0">
                          <a:effectLst/>
                          <a:latin typeface="Calibri"/>
                        </a:rPr>
                        <a:t>12+ years</a:t>
                      </a:r>
                      <a:endParaRPr lang="en-GB" sz="1200" dirty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After first puncture:</a:t>
                      </a:r>
                    </a:p>
                    <a:p>
                      <a:pPr algn="l"/>
                      <a:r>
                        <a:rPr lang="en-GB" sz="1200" dirty="0">
                          <a:effectLst/>
                        </a:rPr>
                        <a:t>12 hrs at 2°C to 30°C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696646"/>
                  </a:ext>
                </a:extLst>
              </a:tr>
              <a:tr h="6942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Post thaw expiry: 10 weeks (2°C to 8°C)</a:t>
                      </a:r>
                    </a:p>
                    <a:p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943480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</a:rPr>
                        <a:t>Comirnaty ® Omicron XBB.1.5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(30micrograms /dose)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76777A">
                            <a:tint val="66000"/>
                            <a:satMod val="160000"/>
                          </a:srgbClr>
                        </a:gs>
                        <a:gs pos="50000">
                          <a:srgbClr val="76777A">
                            <a:tint val="44500"/>
                            <a:satMod val="160000"/>
                          </a:srgbClr>
                        </a:gs>
                        <a:gs pos="100000">
                          <a:srgbClr val="76777A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76777A">
                            <a:tint val="66000"/>
                            <a:satMod val="160000"/>
                          </a:srgbClr>
                        </a:gs>
                        <a:gs pos="50000">
                          <a:srgbClr val="76777A">
                            <a:tint val="44500"/>
                            <a:satMod val="160000"/>
                          </a:srgbClr>
                        </a:gs>
                        <a:gs pos="100000">
                          <a:srgbClr val="76777A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0.3mL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76777A">
                            <a:tint val="66000"/>
                            <a:satMod val="160000"/>
                          </a:srgbClr>
                        </a:gs>
                        <a:gs pos="50000">
                          <a:srgbClr val="76777A">
                            <a:tint val="44500"/>
                            <a:satMod val="160000"/>
                          </a:srgbClr>
                        </a:gs>
                        <a:gs pos="100000">
                          <a:srgbClr val="76777A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6 dose vials</a:t>
                      </a:r>
                    </a:p>
                    <a:p>
                      <a:pPr algn="ctr"/>
                      <a:endParaRPr lang="en-GB" sz="1200" dirty="0">
                        <a:effectLst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76777A">
                            <a:tint val="66000"/>
                            <a:satMod val="160000"/>
                          </a:srgbClr>
                        </a:gs>
                        <a:gs pos="50000">
                          <a:srgbClr val="76777A">
                            <a:tint val="44500"/>
                            <a:satMod val="160000"/>
                          </a:srgbClr>
                        </a:gs>
                        <a:gs pos="100000">
                          <a:srgbClr val="76777A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10 vials</a:t>
                      </a:r>
                    </a:p>
                    <a:p>
                      <a:pPr algn="ctr"/>
                      <a:endParaRPr lang="en-GB" sz="1200" dirty="0">
                        <a:effectLst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76777A">
                            <a:tint val="66000"/>
                            <a:satMod val="160000"/>
                          </a:srgbClr>
                        </a:gs>
                        <a:gs pos="50000">
                          <a:srgbClr val="76777A">
                            <a:tint val="44500"/>
                            <a:satMod val="160000"/>
                          </a:srgbClr>
                        </a:gs>
                        <a:gs pos="100000">
                          <a:srgbClr val="76777A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No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76777A">
                            <a:tint val="66000"/>
                            <a:satMod val="160000"/>
                          </a:srgbClr>
                        </a:gs>
                        <a:gs pos="50000">
                          <a:srgbClr val="76777A">
                            <a:tint val="44500"/>
                            <a:satMod val="160000"/>
                          </a:srgbClr>
                        </a:gs>
                        <a:gs pos="100000">
                          <a:srgbClr val="76777A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NP/PGD</a:t>
                      </a:r>
                    </a:p>
                    <a:p>
                      <a:pPr algn="ctr"/>
                      <a:endParaRPr lang="en-GB" sz="1200" dirty="0">
                        <a:effectLst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76777A">
                            <a:tint val="66000"/>
                            <a:satMod val="160000"/>
                          </a:srgbClr>
                        </a:gs>
                        <a:gs pos="50000">
                          <a:srgbClr val="76777A">
                            <a:tint val="44500"/>
                            <a:satMod val="160000"/>
                          </a:srgbClr>
                        </a:gs>
                        <a:gs pos="100000">
                          <a:srgbClr val="76777A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>
                          <a:effectLst/>
                          <a:latin typeface="+mn-lt"/>
                        </a:rPr>
                        <a:t>12+ years</a:t>
                      </a:r>
                      <a:endParaRPr lang="en-GB" sz="1200" dirty="0">
                        <a:effectLst/>
                      </a:endParaRPr>
                    </a:p>
                    <a:p>
                      <a:pPr algn="ctr"/>
                      <a:endParaRPr lang="en-GB" sz="1200" dirty="0">
                        <a:effectLst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76777A">
                            <a:tint val="66000"/>
                            <a:satMod val="160000"/>
                          </a:srgbClr>
                        </a:gs>
                        <a:gs pos="50000">
                          <a:srgbClr val="76777A">
                            <a:tint val="44500"/>
                            <a:satMod val="160000"/>
                          </a:srgbClr>
                        </a:gs>
                        <a:gs pos="100000">
                          <a:srgbClr val="76777A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After first puncture:</a:t>
                      </a:r>
                    </a:p>
                    <a:p>
                      <a:pPr algn="l"/>
                      <a:r>
                        <a:rPr lang="en-GB" sz="1200" dirty="0">
                          <a:effectLst/>
                        </a:rPr>
                        <a:t>12 hrs at 2°C to 30°C</a:t>
                      </a:r>
                    </a:p>
                    <a:p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76777A">
                            <a:tint val="66000"/>
                            <a:satMod val="160000"/>
                          </a:srgbClr>
                        </a:gs>
                        <a:gs pos="50000">
                          <a:srgbClr val="76777A">
                            <a:tint val="44500"/>
                            <a:satMod val="160000"/>
                          </a:srgbClr>
                        </a:gs>
                        <a:gs pos="100000">
                          <a:srgbClr val="76777A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92614139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Post thaw expiry: 10 weeks (2°C to 8°C)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76777A">
                            <a:tint val="66000"/>
                            <a:satMod val="160000"/>
                          </a:srgbClr>
                        </a:gs>
                        <a:gs pos="50000">
                          <a:srgbClr val="76777A">
                            <a:tint val="44500"/>
                            <a:satMod val="160000"/>
                          </a:srgbClr>
                        </a:gs>
                        <a:gs pos="100000">
                          <a:srgbClr val="76777A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4523962"/>
                  </a:ext>
                </a:extLst>
              </a:tr>
              <a:tr h="56771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</a:rPr>
                        <a:t>Comirnaty ® Omicron XBB.1.5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(10micrograms /dose)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3498DB">
                            <a:tint val="66000"/>
                            <a:satMod val="160000"/>
                          </a:srgbClr>
                        </a:gs>
                        <a:gs pos="50000">
                          <a:srgbClr val="3498DB">
                            <a:tint val="44500"/>
                            <a:satMod val="160000"/>
                          </a:srgbClr>
                        </a:gs>
                        <a:gs pos="100000">
                          <a:srgbClr val="3498D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3498DB">
                            <a:tint val="66000"/>
                            <a:satMod val="160000"/>
                          </a:srgbClr>
                        </a:gs>
                        <a:gs pos="50000">
                          <a:srgbClr val="3498DB">
                            <a:tint val="44500"/>
                            <a:satMod val="160000"/>
                          </a:srgbClr>
                        </a:gs>
                        <a:gs pos="100000">
                          <a:srgbClr val="3498D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0.3mL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3498DB">
                            <a:tint val="66000"/>
                            <a:satMod val="160000"/>
                          </a:srgbClr>
                        </a:gs>
                        <a:gs pos="50000">
                          <a:srgbClr val="3498DB">
                            <a:tint val="44500"/>
                            <a:satMod val="160000"/>
                          </a:srgbClr>
                        </a:gs>
                        <a:gs pos="100000">
                          <a:srgbClr val="3498D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6 dose vials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3498DB">
                            <a:tint val="66000"/>
                            <a:satMod val="160000"/>
                          </a:srgbClr>
                        </a:gs>
                        <a:gs pos="50000">
                          <a:srgbClr val="3498DB">
                            <a:tint val="44500"/>
                            <a:satMod val="160000"/>
                          </a:srgbClr>
                        </a:gs>
                        <a:gs pos="100000">
                          <a:srgbClr val="3498D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10 vials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3498DB">
                            <a:tint val="66000"/>
                            <a:satMod val="160000"/>
                          </a:srgbClr>
                        </a:gs>
                        <a:gs pos="50000">
                          <a:srgbClr val="3498DB">
                            <a:tint val="44500"/>
                            <a:satMod val="160000"/>
                          </a:srgbClr>
                        </a:gs>
                        <a:gs pos="100000">
                          <a:srgbClr val="3498D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No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3498DB">
                            <a:tint val="66000"/>
                            <a:satMod val="160000"/>
                          </a:srgbClr>
                        </a:gs>
                        <a:gs pos="50000">
                          <a:srgbClr val="3498DB">
                            <a:tint val="44500"/>
                            <a:satMod val="160000"/>
                          </a:srgbClr>
                        </a:gs>
                        <a:gs pos="100000">
                          <a:srgbClr val="3498D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NP/PGD</a:t>
                      </a:r>
                    </a:p>
                    <a:p>
                      <a:pPr algn="ctr"/>
                      <a:endParaRPr lang="en-GB" sz="1200" dirty="0">
                        <a:effectLst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3498DB">
                            <a:tint val="66000"/>
                            <a:satMod val="160000"/>
                          </a:srgbClr>
                        </a:gs>
                        <a:gs pos="50000">
                          <a:srgbClr val="3498DB">
                            <a:tint val="44500"/>
                            <a:satMod val="160000"/>
                          </a:srgbClr>
                        </a:gs>
                        <a:gs pos="100000">
                          <a:srgbClr val="3498D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5-11 years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3498DB">
                            <a:tint val="66000"/>
                            <a:satMod val="160000"/>
                          </a:srgbClr>
                        </a:gs>
                        <a:gs pos="50000">
                          <a:srgbClr val="3498DB">
                            <a:tint val="44500"/>
                            <a:satMod val="160000"/>
                          </a:srgbClr>
                        </a:gs>
                        <a:gs pos="100000">
                          <a:srgbClr val="3498D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After first puncture: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12 hrs at 2°C to 30°C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3498DB">
                            <a:tint val="66000"/>
                            <a:satMod val="160000"/>
                          </a:srgbClr>
                        </a:gs>
                        <a:gs pos="50000">
                          <a:srgbClr val="3498DB">
                            <a:tint val="44500"/>
                            <a:satMod val="160000"/>
                          </a:srgbClr>
                        </a:gs>
                        <a:gs pos="100000">
                          <a:srgbClr val="3498D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2433498"/>
                  </a:ext>
                </a:extLst>
              </a:tr>
              <a:tr h="5256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Post thaw expiry: 10 weeks 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(2°C to 8°C)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effectLst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3498DB">
                            <a:tint val="66000"/>
                            <a:satMod val="160000"/>
                          </a:srgbClr>
                        </a:gs>
                        <a:gs pos="50000">
                          <a:srgbClr val="3498DB">
                            <a:tint val="44500"/>
                            <a:satMod val="160000"/>
                          </a:srgbClr>
                        </a:gs>
                        <a:gs pos="100000">
                          <a:srgbClr val="3498D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88364939"/>
                  </a:ext>
                </a:extLst>
              </a:tr>
              <a:tr h="5256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>
                          <a:solidFill>
                            <a:schemeClr val="tx1"/>
                          </a:solidFill>
                          <a:effectLst/>
                        </a:rPr>
                        <a:t>SpikeVax</a:t>
                      </a: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</a:rPr>
                        <a:t> ®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</a:rPr>
                        <a:t>XBB.1.5 0.1mg/mL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FFCC">
                            <a:tint val="66000"/>
                            <a:satMod val="160000"/>
                          </a:srgbClr>
                        </a:gs>
                        <a:gs pos="50000">
                          <a:srgbClr val="00FFCC">
                            <a:tint val="44500"/>
                            <a:satMod val="160000"/>
                          </a:srgbClr>
                        </a:gs>
                        <a:gs pos="100000">
                          <a:srgbClr val="00FFCC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FFCC">
                            <a:tint val="66000"/>
                            <a:satMod val="160000"/>
                          </a:srgbClr>
                        </a:gs>
                        <a:gs pos="50000">
                          <a:srgbClr val="00FFCC">
                            <a:tint val="44500"/>
                            <a:satMod val="160000"/>
                          </a:srgbClr>
                        </a:gs>
                        <a:gs pos="100000">
                          <a:srgbClr val="00FFCC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0.5mL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FFCC">
                            <a:tint val="66000"/>
                            <a:satMod val="160000"/>
                          </a:srgbClr>
                        </a:gs>
                        <a:gs pos="50000">
                          <a:srgbClr val="00FFCC">
                            <a:tint val="44500"/>
                            <a:satMod val="160000"/>
                          </a:srgbClr>
                        </a:gs>
                        <a:gs pos="100000">
                          <a:srgbClr val="00FFCC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5 dose vials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FFCC">
                            <a:tint val="66000"/>
                            <a:satMod val="160000"/>
                          </a:srgbClr>
                        </a:gs>
                        <a:gs pos="50000">
                          <a:srgbClr val="00FFCC">
                            <a:tint val="44500"/>
                            <a:satMod val="160000"/>
                          </a:srgbClr>
                        </a:gs>
                        <a:gs pos="100000">
                          <a:srgbClr val="00FFCC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10 vials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FFCC">
                            <a:tint val="66000"/>
                            <a:satMod val="160000"/>
                          </a:srgbClr>
                        </a:gs>
                        <a:gs pos="50000">
                          <a:srgbClr val="00FFCC">
                            <a:tint val="44500"/>
                            <a:satMod val="160000"/>
                          </a:srgbClr>
                        </a:gs>
                        <a:gs pos="100000">
                          <a:srgbClr val="00FFCC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No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FFCC">
                            <a:tint val="66000"/>
                            <a:satMod val="160000"/>
                          </a:srgbClr>
                        </a:gs>
                        <a:gs pos="50000">
                          <a:srgbClr val="00FFCC">
                            <a:tint val="44500"/>
                            <a:satMod val="160000"/>
                          </a:srgbClr>
                        </a:gs>
                        <a:gs pos="100000">
                          <a:srgbClr val="00FFCC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Primary and booster doses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FFCC">
                            <a:tint val="66000"/>
                            <a:satMod val="160000"/>
                          </a:srgbClr>
                        </a:gs>
                        <a:gs pos="50000">
                          <a:srgbClr val="00FFCC">
                            <a:tint val="44500"/>
                            <a:satMod val="160000"/>
                          </a:srgbClr>
                        </a:gs>
                        <a:gs pos="100000">
                          <a:srgbClr val="00FFCC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18+ years</a:t>
                      </a:r>
                    </a:p>
                    <a:p>
                      <a:pPr algn="ctr"/>
                      <a:r>
                        <a:rPr lang="en-GB" sz="800" dirty="0">
                          <a:effectLst/>
                        </a:rPr>
                        <a:t>(licensed indication differs from JCVI recommendations</a:t>
                      </a:r>
                    </a:p>
                    <a:p>
                      <a:pPr algn="ctr"/>
                      <a:r>
                        <a:rPr lang="en-GB" sz="800" dirty="0">
                          <a:effectLst/>
                        </a:rPr>
                        <a:t>Comirnaty XBB.1.5 30 micrograms/dose vaccine is the preferred vaccine for 12–17-year-olds)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FFCC">
                            <a:tint val="66000"/>
                            <a:satMod val="160000"/>
                          </a:srgbClr>
                        </a:gs>
                        <a:gs pos="50000">
                          <a:srgbClr val="00FFCC">
                            <a:tint val="44500"/>
                            <a:satMod val="160000"/>
                          </a:srgbClr>
                        </a:gs>
                        <a:gs pos="100000">
                          <a:srgbClr val="00FFCC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After first puncture: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6 hrs at 2°C to 25°C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FFCC">
                            <a:tint val="66000"/>
                            <a:satMod val="160000"/>
                          </a:srgbClr>
                        </a:gs>
                        <a:gs pos="50000">
                          <a:srgbClr val="00FFCC">
                            <a:tint val="44500"/>
                            <a:satMod val="160000"/>
                          </a:srgbClr>
                        </a:gs>
                        <a:gs pos="100000">
                          <a:srgbClr val="00FFCC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45020253"/>
                  </a:ext>
                </a:extLst>
              </a:tr>
              <a:tr h="5256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3498DB">
                            <a:tint val="66000"/>
                            <a:satMod val="160000"/>
                          </a:srgbClr>
                        </a:gs>
                        <a:gs pos="50000">
                          <a:srgbClr val="3498DB">
                            <a:tint val="44500"/>
                            <a:satMod val="160000"/>
                          </a:srgbClr>
                        </a:gs>
                        <a:gs pos="100000">
                          <a:srgbClr val="3498D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3498DB">
                            <a:tint val="66000"/>
                            <a:satMod val="160000"/>
                          </a:srgbClr>
                        </a:gs>
                        <a:gs pos="50000">
                          <a:srgbClr val="3498DB">
                            <a:tint val="44500"/>
                            <a:satMod val="160000"/>
                          </a:srgbClr>
                        </a:gs>
                        <a:gs pos="100000">
                          <a:srgbClr val="3498D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3498DB">
                            <a:tint val="66000"/>
                            <a:satMod val="160000"/>
                          </a:srgbClr>
                        </a:gs>
                        <a:gs pos="50000">
                          <a:srgbClr val="3498DB">
                            <a:tint val="44500"/>
                            <a:satMod val="160000"/>
                          </a:srgbClr>
                        </a:gs>
                        <a:gs pos="100000">
                          <a:srgbClr val="3498D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3498DB">
                            <a:tint val="66000"/>
                            <a:satMod val="160000"/>
                          </a:srgbClr>
                        </a:gs>
                        <a:gs pos="50000">
                          <a:srgbClr val="3498DB">
                            <a:tint val="44500"/>
                            <a:satMod val="160000"/>
                          </a:srgbClr>
                        </a:gs>
                        <a:gs pos="100000">
                          <a:srgbClr val="3498D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3498DB">
                            <a:tint val="66000"/>
                            <a:satMod val="160000"/>
                          </a:srgbClr>
                        </a:gs>
                        <a:gs pos="50000">
                          <a:srgbClr val="3498DB">
                            <a:tint val="44500"/>
                            <a:satMod val="160000"/>
                          </a:srgbClr>
                        </a:gs>
                        <a:gs pos="100000">
                          <a:srgbClr val="3498D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3498DB">
                            <a:tint val="66000"/>
                            <a:satMod val="160000"/>
                          </a:srgbClr>
                        </a:gs>
                        <a:gs pos="50000">
                          <a:srgbClr val="3498DB">
                            <a:tint val="44500"/>
                            <a:satMod val="160000"/>
                          </a:srgbClr>
                        </a:gs>
                        <a:gs pos="100000">
                          <a:srgbClr val="3498D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3498DB">
                            <a:tint val="66000"/>
                            <a:satMod val="160000"/>
                          </a:srgbClr>
                        </a:gs>
                        <a:gs pos="50000">
                          <a:srgbClr val="3498DB">
                            <a:tint val="44500"/>
                            <a:satMod val="160000"/>
                          </a:srgbClr>
                        </a:gs>
                        <a:gs pos="100000">
                          <a:srgbClr val="3498D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gradFill flip="none" rotWithShape="1">
                      <a:gsLst>
                        <a:gs pos="0">
                          <a:srgbClr val="3498DB">
                            <a:tint val="66000"/>
                            <a:satMod val="160000"/>
                          </a:srgbClr>
                        </a:gs>
                        <a:gs pos="50000">
                          <a:srgbClr val="3498DB">
                            <a:tint val="44500"/>
                            <a:satMod val="160000"/>
                          </a:srgbClr>
                        </a:gs>
                        <a:gs pos="100000">
                          <a:srgbClr val="3498DB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Post thaw expiry: 30 days 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(2°C to 8°C)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FFCC">
                            <a:tint val="66000"/>
                            <a:satMod val="160000"/>
                          </a:srgbClr>
                        </a:gs>
                        <a:gs pos="50000">
                          <a:srgbClr val="00FFCC">
                            <a:tint val="44500"/>
                            <a:satMod val="160000"/>
                          </a:srgbClr>
                        </a:gs>
                        <a:gs pos="100000">
                          <a:srgbClr val="00FFCC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480783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7E5A55D-89A5-BA11-C3A0-E89A237967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91" t="52803" r="49512" b="14699"/>
          <a:stretch/>
        </p:blipFill>
        <p:spPr>
          <a:xfrm>
            <a:off x="1230643" y="1636372"/>
            <a:ext cx="438149" cy="6981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BA8EFE-E75E-93B2-2BF2-A9B337A50CB0}"/>
              </a:ext>
            </a:extLst>
          </p:cNvPr>
          <p:cNvSpPr txBox="1"/>
          <p:nvPr/>
        </p:nvSpPr>
        <p:spPr>
          <a:xfrm>
            <a:off x="72748" y="5927070"/>
            <a:ext cx="11863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Punctured vials should be used as soon as possible to minimise the risk of microbial contamination. If not used immediately, in-use storage times and conditions are the responsibility of the user (SPS recommends the clinic session should not be more than 6 hours but the documented expiry date and time on the vial should be as per the </a:t>
            </a:r>
            <a:r>
              <a:rPr lang="en-GB" sz="800" dirty="0" err="1"/>
              <a:t>SPmC</a:t>
            </a:r>
            <a:r>
              <a:rPr lang="en-GB" sz="800" dirty="0"/>
              <a:t>) . All products contain Polyethylene glycol (PEG) Individuals with a personal history of allergy should be managed in line with </a:t>
            </a:r>
            <a:r>
              <a:rPr lang="en-GB" sz="800" dirty="0">
                <a:hlinkClick r:id="rId4"/>
              </a:rPr>
              <a:t>Chapter 14a</a:t>
            </a:r>
            <a:r>
              <a:rPr lang="en-GB" sz="800" dirty="0"/>
              <a:t>, Table 5. [Sites should update this guide when the UKHSA Which COVID-19 vaccine publications is published, check </a:t>
            </a:r>
            <a:r>
              <a:rPr lang="en-GB" sz="800" dirty="0">
                <a:hlinkClick r:id="rId5"/>
              </a:rPr>
              <a:t>here</a:t>
            </a:r>
            <a:r>
              <a:rPr lang="en-GB" sz="800" dirty="0"/>
              <a:t>]. Sites should be aware of the difference in dose for the Comirnaty ® XBB.1.5 10 micrograms </a:t>
            </a:r>
            <a:r>
              <a:rPr lang="en-GB" sz="800" b="1" u="sng" dirty="0"/>
              <a:t>ready to use</a:t>
            </a:r>
            <a:r>
              <a:rPr lang="en-GB" sz="800" dirty="0"/>
              <a:t> vaccine.</a:t>
            </a:r>
          </a:p>
          <a:p>
            <a:r>
              <a:rPr lang="en-GB" sz="800" dirty="0"/>
              <a:t> [</a:t>
            </a:r>
            <a:r>
              <a:rPr lang="en-GB" sz="800" b="1" dirty="0"/>
              <a:t>Version 9 Date: 8/10/2023</a:t>
            </a:r>
            <a:r>
              <a:rPr lang="en-GB" sz="800" dirty="0"/>
              <a:t>. </a:t>
            </a:r>
            <a:r>
              <a:rPr lang="en-GB" sz="800" i="1" dirty="0"/>
              <a:t>It is the responsibility of the site to ensure the content of this quick reference guide is updated</a:t>
            </a:r>
            <a:r>
              <a:rPr lang="en-GB" sz="800" dirty="0"/>
              <a:t>]</a:t>
            </a:r>
          </a:p>
        </p:txBody>
      </p:sp>
      <p:pic>
        <p:nvPicPr>
          <p:cNvPr id="11" name="Picture 10" descr="A close-up of a bottle&#10;&#10;Description automatically generated">
            <a:extLst>
              <a:ext uri="{FF2B5EF4-FFF2-40B4-BE49-F238E27FC236}">
                <a16:creationId xmlns:a16="http://schemas.microsoft.com/office/drawing/2014/main" id="{D8B22987-ECC9-7655-5399-EC24DAF73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3172" y="3767833"/>
            <a:ext cx="473091" cy="101087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5C5D6A4-7860-0279-DA98-5C4F8F28C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72" y="2701648"/>
            <a:ext cx="473091" cy="10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B912CD-1AC3-906A-E2A3-5B1C48D34B5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066" t="4878" r="27957"/>
          <a:stretch/>
        </p:blipFill>
        <p:spPr>
          <a:xfrm>
            <a:off x="1260247" y="4965928"/>
            <a:ext cx="378941" cy="78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1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6062B0-ECBE-F601-1398-E0C3D0D05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265135"/>
              </p:ext>
            </p:extLst>
          </p:nvPr>
        </p:nvGraphicFramePr>
        <p:xfrm>
          <a:off x="89586" y="1042165"/>
          <a:ext cx="11863517" cy="3869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7867">
                  <a:extLst>
                    <a:ext uri="{9D8B030D-6E8A-4147-A177-3AD203B41FA5}">
                      <a16:colId xmlns:a16="http://schemas.microsoft.com/office/drawing/2014/main" val="3237039282"/>
                    </a:ext>
                  </a:extLst>
                </a:gridCol>
                <a:gridCol w="139633">
                  <a:extLst>
                    <a:ext uri="{9D8B030D-6E8A-4147-A177-3AD203B41FA5}">
                      <a16:colId xmlns:a16="http://schemas.microsoft.com/office/drawing/2014/main" val="3820061219"/>
                    </a:ext>
                  </a:extLst>
                </a:gridCol>
                <a:gridCol w="531671">
                  <a:extLst>
                    <a:ext uri="{9D8B030D-6E8A-4147-A177-3AD203B41FA5}">
                      <a16:colId xmlns:a16="http://schemas.microsoft.com/office/drawing/2014/main" val="3582140427"/>
                    </a:ext>
                  </a:extLst>
                </a:gridCol>
                <a:gridCol w="699422">
                  <a:extLst>
                    <a:ext uri="{9D8B030D-6E8A-4147-A177-3AD203B41FA5}">
                      <a16:colId xmlns:a16="http://schemas.microsoft.com/office/drawing/2014/main" val="1169570410"/>
                    </a:ext>
                  </a:extLst>
                </a:gridCol>
                <a:gridCol w="1158453">
                  <a:extLst>
                    <a:ext uri="{9D8B030D-6E8A-4147-A177-3AD203B41FA5}">
                      <a16:colId xmlns:a16="http://schemas.microsoft.com/office/drawing/2014/main" val="868581191"/>
                    </a:ext>
                  </a:extLst>
                </a:gridCol>
                <a:gridCol w="1033941">
                  <a:extLst>
                    <a:ext uri="{9D8B030D-6E8A-4147-A177-3AD203B41FA5}">
                      <a16:colId xmlns:a16="http://schemas.microsoft.com/office/drawing/2014/main" val="3572937215"/>
                    </a:ext>
                  </a:extLst>
                </a:gridCol>
                <a:gridCol w="823515">
                  <a:extLst>
                    <a:ext uri="{9D8B030D-6E8A-4147-A177-3AD203B41FA5}">
                      <a16:colId xmlns:a16="http://schemas.microsoft.com/office/drawing/2014/main" val="135899372"/>
                    </a:ext>
                  </a:extLst>
                </a:gridCol>
                <a:gridCol w="1880754">
                  <a:extLst>
                    <a:ext uri="{9D8B030D-6E8A-4147-A177-3AD203B41FA5}">
                      <a16:colId xmlns:a16="http://schemas.microsoft.com/office/drawing/2014/main" val="1308782903"/>
                    </a:ext>
                  </a:extLst>
                </a:gridCol>
                <a:gridCol w="1641764">
                  <a:extLst>
                    <a:ext uri="{9D8B030D-6E8A-4147-A177-3AD203B41FA5}">
                      <a16:colId xmlns:a16="http://schemas.microsoft.com/office/drawing/2014/main" val="2926513216"/>
                    </a:ext>
                  </a:extLst>
                </a:gridCol>
                <a:gridCol w="3006497">
                  <a:extLst>
                    <a:ext uri="{9D8B030D-6E8A-4147-A177-3AD203B41FA5}">
                      <a16:colId xmlns:a16="http://schemas.microsoft.com/office/drawing/2014/main" val="718921009"/>
                    </a:ext>
                  </a:extLst>
                </a:gridCol>
              </a:tblGrid>
              <a:tr h="454172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mRNA Vaccines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(*contain PEG).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Dose</a:t>
                      </a:r>
                      <a:endParaRPr lang="en-GB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Dose per vial</a:t>
                      </a:r>
                      <a:endParaRPr lang="en-GB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Pack Sizes</a:t>
                      </a:r>
                      <a:endParaRPr lang="en-GB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Dilution</a:t>
                      </a:r>
                      <a:endParaRPr lang="en-GB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Legal mechanism</a:t>
                      </a:r>
                      <a:endParaRPr lang="en-GB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Eligibility</a:t>
                      </a:r>
                      <a:endParaRPr lang="en-GB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Expiry information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(supply model – thawed vaccines)</a:t>
                      </a:r>
                      <a:endParaRPr lang="en-GB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80424"/>
                  </a:ext>
                </a:extLst>
              </a:tr>
              <a:tr h="454172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Comirnaty ® Omicron XBB.1.5 3 micrograms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784652">
                            <a:tint val="66000"/>
                            <a:satMod val="160000"/>
                          </a:srgbClr>
                        </a:gs>
                        <a:gs pos="50000">
                          <a:srgbClr val="784652">
                            <a:tint val="44500"/>
                            <a:satMod val="160000"/>
                          </a:srgbClr>
                        </a:gs>
                        <a:gs pos="100000">
                          <a:srgbClr val="784652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784652">
                            <a:tint val="66000"/>
                            <a:satMod val="160000"/>
                          </a:srgbClr>
                        </a:gs>
                        <a:gs pos="50000">
                          <a:srgbClr val="784652">
                            <a:tint val="44500"/>
                            <a:satMod val="160000"/>
                          </a:srgbClr>
                        </a:gs>
                        <a:gs pos="100000">
                          <a:srgbClr val="784652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0.2mL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784652">
                            <a:tint val="66000"/>
                            <a:satMod val="160000"/>
                          </a:srgbClr>
                        </a:gs>
                        <a:gs pos="50000">
                          <a:srgbClr val="784652">
                            <a:tint val="44500"/>
                            <a:satMod val="160000"/>
                          </a:srgbClr>
                        </a:gs>
                        <a:gs pos="100000">
                          <a:srgbClr val="784652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10 dose vials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784652">
                            <a:tint val="66000"/>
                            <a:satMod val="160000"/>
                          </a:srgbClr>
                        </a:gs>
                        <a:gs pos="50000">
                          <a:srgbClr val="784652">
                            <a:tint val="44500"/>
                            <a:satMod val="160000"/>
                          </a:srgbClr>
                        </a:gs>
                        <a:gs pos="100000">
                          <a:srgbClr val="784652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10 vials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784652">
                            <a:tint val="66000"/>
                            <a:satMod val="160000"/>
                          </a:srgbClr>
                        </a:gs>
                        <a:gs pos="50000">
                          <a:srgbClr val="784652">
                            <a:tint val="44500"/>
                            <a:satMod val="160000"/>
                          </a:srgbClr>
                        </a:gs>
                        <a:gs pos="100000">
                          <a:srgbClr val="784652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Yes</a:t>
                      </a:r>
                    </a:p>
                    <a:p>
                      <a:pPr algn="ctr"/>
                      <a:r>
                        <a:rPr lang="en-GB" sz="1200" dirty="0">
                          <a:effectLst/>
                        </a:rPr>
                        <a:t>Dilute with 2.2mL sodium chloride (0.9%)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784652">
                            <a:tint val="66000"/>
                            <a:satMod val="160000"/>
                          </a:srgbClr>
                        </a:gs>
                        <a:gs pos="50000">
                          <a:srgbClr val="784652">
                            <a:tint val="44500"/>
                            <a:satMod val="160000"/>
                          </a:srgbClr>
                        </a:gs>
                        <a:gs pos="100000">
                          <a:srgbClr val="784652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PSD 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784652">
                            <a:tint val="66000"/>
                            <a:satMod val="160000"/>
                          </a:srgbClr>
                        </a:gs>
                        <a:gs pos="50000">
                          <a:srgbClr val="784652">
                            <a:tint val="44500"/>
                            <a:satMod val="160000"/>
                          </a:srgbClr>
                        </a:gs>
                        <a:gs pos="100000">
                          <a:srgbClr val="784652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0" i="0" u="none" strike="noStrike" noProof="0" dirty="0">
                          <a:effectLst/>
                          <a:latin typeface="Calibri"/>
                        </a:rPr>
                        <a:t>*6 months to 4 years</a:t>
                      </a:r>
                      <a:endParaRPr lang="en-GB" sz="1200" dirty="0">
                        <a:effectLst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784652">
                            <a:tint val="66000"/>
                            <a:satMod val="160000"/>
                          </a:srgbClr>
                        </a:gs>
                        <a:gs pos="50000">
                          <a:srgbClr val="784652">
                            <a:tint val="44500"/>
                            <a:satMod val="160000"/>
                          </a:srgbClr>
                        </a:gs>
                        <a:gs pos="100000">
                          <a:srgbClr val="784652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After first puncture:</a:t>
                      </a:r>
                    </a:p>
                    <a:p>
                      <a:pPr algn="l"/>
                      <a:r>
                        <a:rPr lang="en-GB" sz="1200" dirty="0">
                          <a:effectLst/>
                        </a:rPr>
                        <a:t>12 hrs at 2°C to 30°C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784652">
                            <a:tint val="66000"/>
                            <a:satMod val="160000"/>
                          </a:srgbClr>
                        </a:gs>
                        <a:gs pos="50000">
                          <a:srgbClr val="784652">
                            <a:tint val="44500"/>
                            <a:satMod val="160000"/>
                          </a:srgbClr>
                        </a:gs>
                        <a:gs pos="100000">
                          <a:srgbClr val="784652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72696646"/>
                  </a:ext>
                </a:extLst>
              </a:tr>
              <a:tr h="6942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Post thaw expiry: 10 weeks (2°C to 8°C)</a:t>
                      </a:r>
                    </a:p>
                    <a:p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784652">
                            <a:tint val="66000"/>
                            <a:satMod val="160000"/>
                          </a:srgbClr>
                        </a:gs>
                        <a:gs pos="50000">
                          <a:srgbClr val="784652">
                            <a:tint val="44500"/>
                            <a:satMod val="160000"/>
                          </a:srgbClr>
                        </a:gs>
                        <a:gs pos="100000">
                          <a:srgbClr val="784652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62943480"/>
                  </a:ext>
                </a:extLst>
              </a:tr>
              <a:tr h="5256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Protein Adjuvant Vaccine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Dose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Dose per vial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Pack Sizes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Dilution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Use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Eligibility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Expiry information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415609"/>
                  </a:ext>
                </a:extLst>
              </a:tr>
              <a:tr h="610293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VidPrevtyn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 Beta ®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0.5mL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10 dose  vials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10 vials </a:t>
                      </a:r>
                    </a:p>
                    <a:p>
                      <a:pPr algn="l"/>
                      <a:r>
                        <a:rPr lang="en-GB" sz="1200" dirty="0">
                          <a:effectLst/>
                        </a:rPr>
                        <a:t>(10 antigen + 10 adjuvant)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</a:rPr>
                        <a:t>Mixed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NP/PGD</a:t>
                      </a:r>
                    </a:p>
                    <a:p>
                      <a:pPr algn="ctr"/>
                      <a:endParaRPr lang="en-GB" sz="1200" dirty="0">
                        <a:effectLst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0" i="0" u="none" strike="noStrike" noProof="0" dirty="0">
                          <a:effectLst/>
                          <a:latin typeface="Calibri"/>
                        </a:rPr>
                        <a:t>Non mRNA vaccine of choice in over 18 years</a:t>
                      </a:r>
                      <a:endParaRPr lang="en-GB" sz="1200" dirty="0">
                        <a:effectLst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After first puncture: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6 hours at 2°C to 8°C (retain in outer carton to protect from light).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Room temperature stability: 2 to 3 hour (23 to 27°C). Should return to the fridge for clinic sessions longer than 3 hours.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0917605"/>
                  </a:ext>
                </a:extLst>
              </a:tr>
              <a:tr h="610293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Manufacturer expiry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effectLst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40753877"/>
                  </a:ext>
                </a:extLst>
              </a:tr>
            </a:tbl>
          </a:graphicData>
        </a:graphic>
      </p:graphicFrame>
      <p:pic>
        <p:nvPicPr>
          <p:cNvPr id="7" name="Picture 2" descr="Great Britain | COMIRNATYEDUCATION.co.uk | Pfizer UK">
            <a:extLst>
              <a:ext uri="{FF2B5EF4-FFF2-40B4-BE49-F238E27FC236}">
                <a16:creationId xmlns:a16="http://schemas.microsoft.com/office/drawing/2014/main" id="{248AE434-3670-C56A-0A6F-22C355D747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18" y="1598462"/>
            <a:ext cx="493871" cy="105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7ADF03-825D-BA2F-383C-641023D1B851}"/>
              </a:ext>
            </a:extLst>
          </p:cNvPr>
          <p:cNvSpPr txBox="1"/>
          <p:nvPr/>
        </p:nvSpPr>
        <p:spPr>
          <a:xfrm>
            <a:off x="-143243" y="10192"/>
            <a:ext cx="1216369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  <a:sym typeface="Arial"/>
              </a:rPr>
              <a:t>COVID-19 Vaccines –Quick Reference Guide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  <a:sym typeface="Arial"/>
              </a:rPr>
              <a:t>(Designated sites only)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AC09FC-3283-01E5-AD34-8A765175B5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65" t="23912" r="23043" b="16447"/>
          <a:stretch/>
        </p:blipFill>
        <p:spPr>
          <a:xfrm>
            <a:off x="1285000" y="4094025"/>
            <a:ext cx="274507" cy="541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F3EC17-424D-3040-3DE1-D9D5091EE2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801" t="38000" r="13394" b="54906"/>
          <a:stretch/>
        </p:blipFill>
        <p:spPr>
          <a:xfrm>
            <a:off x="1283336" y="3603233"/>
            <a:ext cx="277835" cy="341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CE407C-DD42-BE0F-3C0A-84D6160C04F7}"/>
              </a:ext>
            </a:extLst>
          </p:cNvPr>
          <p:cNvSpPr txBox="1"/>
          <p:nvPr/>
        </p:nvSpPr>
        <p:spPr>
          <a:xfrm>
            <a:off x="89585" y="4883045"/>
            <a:ext cx="11863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Punctured vials should be used as soon as possible to minimise the risk of microbial contamination. If not used immediately, in-use storage times and conditions are the responsibility of the user (SPS recommends the clinic session should not be more than 6 hours but the documented expiry date and time on the vial should be as per the </a:t>
            </a:r>
            <a:r>
              <a:rPr lang="en-GB" sz="800" dirty="0" err="1"/>
              <a:t>SPmC</a:t>
            </a:r>
            <a:r>
              <a:rPr lang="en-GB" sz="800" dirty="0"/>
              <a:t>) . All products contain Polyethylene glycol (PEG) apart from Vid </a:t>
            </a:r>
            <a:r>
              <a:rPr lang="en-GB" sz="800" dirty="0" err="1"/>
              <a:t>Prevtyn</a:t>
            </a:r>
            <a:r>
              <a:rPr lang="en-GB" sz="800" dirty="0"/>
              <a:t> Beta which contains Polysorbate 80 and Polysorbate 20. Individuals with a personal history of allergy should be managed in line with </a:t>
            </a:r>
            <a:r>
              <a:rPr lang="en-GB" sz="800" dirty="0">
                <a:hlinkClick r:id="rId5"/>
              </a:rPr>
              <a:t>Chapter 14a</a:t>
            </a:r>
            <a:r>
              <a:rPr lang="en-GB" sz="800" dirty="0"/>
              <a:t>, Table 5. [Sites should update this guide when the UKHSA Which COVID-19 vaccine publications is published, check </a:t>
            </a:r>
            <a:r>
              <a:rPr lang="en-GB" sz="800" dirty="0">
                <a:hlinkClick r:id="rId6"/>
              </a:rPr>
              <a:t>here</a:t>
            </a:r>
            <a:r>
              <a:rPr lang="en-GB" sz="800" dirty="0"/>
              <a:t>]. Sites should be aware of the difference in dose for the Comirnaty ® XBB.1.5 3 micrograms </a:t>
            </a:r>
            <a:r>
              <a:rPr lang="en-GB" sz="800" b="1" u="sng"/>
              <a:t>concentrate </a:t>
            </a:r>
            <a:r>
              <a:rPr lang="en-GB" sz="800"/>
              <a:t>vaccine.</a:t>
            </a:r>
          </a:p>
          <a:p>
            <a:r>
              <a:rPr lang="en-GB" sz="800"/>
              <a:t> </a:t>
            </a:r>
            <a:r>
              <a:rPr lang="en-GB" sz="800" dirty="0"/>
              <a:t>[</a:t>
            </a:r>
            <a:r>
              <a:rPr lang="en-GB" sz="800" b="1" dirty="0"/>
              <a:t>Version 9 Date: 8/10/2023</a:t>
            </a:r>
            <a:r>
              <a:rPr lang="en-GB" sz="800" dirty="0"/>
              <a:t>. </a:t>
            </a:r>
            <a:r>
              <a:rPr lang="en-GB" sz="800" i="1" dirty="0"/>
              <a:t>It is the responsibility of the site to ensure the content of this quick reference guide is updated</a:t>
            </a:r>
            <a:r>
              <a:rPr lang="en-GB" sz="8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41285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D6208F6BCA6E43A9C4C31A25AEE53C" ma:contentTypeVersion="43" ma:contentTypeDescription="Create a new document." ma:contentTypeScope="" ma:versionID="453829d739c588c6c10a0e7ac39b1fc3">
  <xsd:schema xmlns:xsd="http://www.w3.org/2001/XMLSchema" xmlns:xs="http://www.w3.org/2001/XMLSchema" xmlns:p="http://schemas.microsoft.com/office/2006/metadata/properties" xmlns:ns1="http://schemas.microsoft.com/sharepoint/v3" xmlns:ns2="0c88a300-e01d-4dbc-88b2-031a6bb5a805" xmlns:ns3="fecb7d47-be94-4246-9457-839e27309879" xmlns:ns4="cccaf3ac-2de9-44d4-aa31-54302fceb5f7" targetNamespace="http://schemas.microsoft.com/office/2006/metadata/properties" ma:root="true" ma:fieldsID="d9977b00552e3d0df54b8be02278b363" ns1:_="" ns2:_="" ns3:_="" ns4:_="">
    <xsd:import namespace="http://schemas.microsoft.com/sharepoint/v3"/>
    <xsd:import namespace="0c88a300-e01d-4dbc-88b2-031a6bb5a805"/>
    <xsd:import namespace="fecb7d47-be94-4246-9457-839e27309879"/>
    <xsd:import namespace="cccaf3ac-2de9-44d4-aa31-54302fceb5f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Review_x0020_Date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8a300-e01d-4dbc-88b2-031a6bb5a80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b7d47-be94-4246-9457-839e27309879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Review_x0020_Date" ma:index="17" nillable="true" ma:displayName="Review date" ma:indexed="true" ma:internalName="Review_x0020_Dat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43b0bdb-28a8-4814-9fb9-624c17c09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18b1e65c-b3a1-4f81-b473-d641a903dc4d}" ma:internalName="TaxCatchAll" ma:showField="CatchAllData" ma:web="51bfcd92-eb3e-40f4-8778-2bbfb88a89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Review_x0020_Date xmlns="fecb7d47-be94-4246-9457-839e27309879" xsi:nil="true"/>
    <_ip_UnifiedCompliancePolicyProperties xmlns="http://schemas.microsoft.com/sharepoint/v3" xsi:nil="true"/>
    <TaxCatchAll xmlns="cccaf3ac-2de9-44d4-aa31-54302fceb5f7" xsi:nil="true"/>
    <lcf76f155ced4ddcb4097134ff3c332f xmlns="fecb7d47-be94-4246-9457-839e2730987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D2D348-5B99-499A-A101-D85BBDB290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c88a300-e01d-4dbc-88b2-031a6bb5a805"/>
    <ds:schemaRef ds:uri="fecb7d47-be94-4246-9457-839e27309879"/>
    <ds:schemaRef ds:uri="cccaf3ac-2de9-44d4-aa31-54302fceb5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4EA212-5818-410A-ACEC-B9C6683C35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6A2AE5-F407-498A-9A05-757096991D37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http://purl.org/dc/elements/1.1/"/>
    <ds:schemaRef ds:uri="http://purl.org/dc/dcmitype/"/>
    <ds:schemaRef ds:uri="fecb7d47-be94-4246-9457-839e27309879"/>
    <ds:schemaRef ds:uri="http://schemas.microsoft.com/office/2006/documentManagement/types"/>
    <ds:schemaRef ds:uri="http://schemas.microsoft.com/office/infopath/2007/PartnerControls"/>
    <ds:schemaRef ds:uri="cccaf3ac-2de9-44d4-aa31-54302fceb5f7"/>
    <ds:schemaRef ds:uri="0c88a300-e01d-4dbc-88b2-031a6bb5a80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961</Words>
  <Application>Microsoft Office PowerPoint</Application>
  <PresentationFormat>Widescreen</PresentationFormat>
  <Paragraphs>125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National</vt:lpstr>
      <vt:lpstr>Office Theme</vt:lpstr>
      <vt:lpstr>PowerPoint Presentation</vt:lpstr>
      <vt:lpstr>PowerPoint Presentation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Minnis</dc:creator>
  <cp:lastModifiedBy>Christine Minnis</cp:lastModifiedBy>
  <cp:revision>2</cp:revision>
  <dcterms:created xsi:type="dcterms:W3CDTF">2023-10-02T22:49:07Z</dcterms:created>
  <dcterms:modified xsi:type="dcterms:W3CDTF">2023-10-09T08:00:31Z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0x010100BDD6208F6BCA6E43A9C4C31A25AEE53C</vt:lpwstr>
  </property>
  <property fmtid="{D5CDD505-2E9C-101B-9397-08002B2CF9AE}" pid="3" name="MediaServiceImageTags">
    <vt:lpwstr/>
  </property>
</Properties>
</file>