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8" r:id="rId5"/>
  </p:sldIdLst>
  <p:sldSz cx="6858000" cy="9144000" type="screen4x3"/>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guide id="4" pos="3589" userDrawn="1">
          <p15:clr>
            <a:srgbClr val="A4A3A4"/>
          </p15:clr>
        </p15:guide>
        <p15:guide id="5" orient="horz" pos="22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A42"/>
    <a:srgbClr val="E28D17"/>
    <a:srgbClr val="0071BC"/>
    <a:srgbClr val="0C6EA5"/>
    <a:srgbClr val="F2B800"/>
    <a:srgbClr val="474B53"/>
    <a:srgbClr val="191E28"/>
    <a:srgbClr val="E75B2B"/>
    <a:srgbClr val="F47200"/>
    <a:srgbClr val="D5A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6" d="100"/>
          <a:sy n="86" d="100"/>
        </p:scale>
        <p:origin x="2928" y="108"/>
      </p:cViewPr>
      <p:guideLst>
        <p:guide pos="2160"/>
        <p:guide orient="horz" pos="2880"/>
        <p:guide pos="3589"/>
        <p:guide orient="horz" pos="226"/>
      </p:guideLst>
    </p:cSldViewPr>
  </p:slideViewPr>
  <p:notesTextViewPr>
    <p:cViewPr>
      <p:scale>
        <a:sx n="3" d="2"/>
        <a:sy n="3" d="2"/>
      </p:scale>
      <p:origin x="0" y="0"/>
    </p:cViewPr>
  </p:notesTextViewPr>
  <p:notesViewPr>
    <p:cSldViewPr snapToGrid="0" showGuides="1">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7E1F32-670E-42A1-BB79-BE7CF13D3D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a:extLst>
              <a:ext uri="{FF2B5EF4-FFF2-40B4-BE49-F238E27FC236}">
                <a16:creationId xmlns:a16="http://schemas.microsoft.com/office/drawing/2014/main" id="{37952D9F-355D-4E4D-9520-4A19B2947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7E2246A-A687-4DDD-8579-F4A47B3A1140}" type="datetime1">
              <a:rPr lang="en-GB" smtClean="0"/>
              <a:t>28/06/2023</a:t>
            </a:fld>
            <a:endParaRPr lang="en-GB" dirty="0"/>
          </a:p>
        </p:txBody>
      </p:sp>
      <p:sp>
        <p:nvSpPr>
          <p:cNvPr id="4" name="Footer Placeholder 3">
            <a:extLst>
              <a:ext uri="{FF2B5EF4-FFF2-40B4-BE49-F238E27FC236}">
                <a16:creationId xmlns:a16="http://schemas.microsoft.com/office/drawing/2014/main" id="{9C1D824E-CABD-4018-B1C4-F54DF49C3C8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a:extLst>
              <a:ext uri="{FF2B5EF4-FFF2-40B4-BE49-F238E27FC236}">
                <a16:creationId xmlns:a16="http://schemas.microsoft.com/office/drawing/2014/main" id="{568D1F29-09CA-482E-8686-EEE88BB73D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869D12F-E8AC-48C0-8B1F-BD566648D8E6}" type="slidenum">
              <a:rPr lang="en-GB" smtClean="0"/>
              <a:t>‹#›</a:t>
            </a:fld>
            <a:endParaRPr lang="en-GB" dirty="0"/>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7F877-C84C-4109-8EAF-AC6EA51AAD4B}" type="datetime1">
              <a:rPr lang="en-GB" smtClean="0"/>
              <a:pPr/>
              <a:t>28/06/2023</a:t>
            </a:fld>
            <a:endParaRPr lang="en-GB"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8136092-2EDF-47BF-99B1-B87430F95B70}" type="slidenum">
              <a:rPr lang="en-GB" noProof="0" smtClean="0"/>
              <a:t>‹#›</a:t>
            </a:fld>
            <a:endParaRPr lang="en-GB" noProof="0" dirty="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rtl="0"/>
            <a:fld id="{C8136092-2EDF-47BF-99B1-B87430F95B70}" type="slidenum">
              <a:rPr lang="en-GB" smtClean="0"/>
              <a:t>1</a:t>
            </a:fld>
            <a:endParaRPr lang="en-GB" dirty="0"/>
          </a:p>
        </p:txBody>
      </p:sp>
    </p:spTree>
    <p:extLst>
      <p:ext uri="{BB962C8B-B14F-4D97-AF65-F5344CB8AC3E}">
        <p14:creationId xmlns:p14="http://schemas.microsoft.com/office/powerpoint/2010/main" val="3199455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31B22D-278B-4494-9983-22D9FEE2D057}"/>
              </a:ext>
            </a:extLst>
          </p:cNvPr>
          <p:cNvPicPr>
            <a:picLocks noChangeAspect="1"/>
          </p:cNvPicPr>
          <p:nvPr userDrawn="1"/>
        </p:nvPicPr>
        <p:blipFill>
          <a:blip r:embed="rId2"/>
          <a:stretch>
            <a:fillRect/>
          </a:stretch>
        </p:blipFill>
        <p:spPr>
          <a:xfrm>
            <a:off x="0" y="0"/>
            <a:ext cx="6858000" cy="9144000"/>
          </a:xfrm>
          <a:prstGeom prst="rect">
            <a:avLst/>
          </a:prstGeom>
        </p:spPr>
      </p:pic>
      <p:sp>
        <p:nvSpPr>
          <p:cNvPr id="14" name="Text Placeholder 13">
            <a:extLst>
              <a:ext uri="{FF2B5EF4-FFF2-40B4-BE49-F238E27FC236}">
                <a16:creationId xmlns:a16="http://schemas.microsoft.com/office/drawing/2014/main" id="{780CA53D-B21C-44EE-A7DC-F80DFA651AFE}"/>
              </a:ext>
            </a:extLst>
          </p:cNvPr>
          <p:cNvSpPr>
            <a:spLocks noGrp="1"/>
          </p:cNvSpPr>
          <p:nvPr>
            <p:ph type="body" sz="quarter" idx="10" hasCustomPrompt="1"/>
          </p:nvPr>
        </p:nvSpPr>
        <p:spPr>
          <a:xfrm>
            <a:off x="287859" y="0"/>
            <a:ext cx="619200" cy="1295400"/>
          </a:xfrm>
          <a:solidFill>
            <a:schemeClr val="bg2"/>
          </a:solidFill>
        </p:spPr>
        <p:txBody>
          <a:bodyPr lIns="72000" tIns="108000" rIns="72000" bIns="72000" rtlCol="0" anchor="ctr" anchorCtr="0">
            <a:noAutofit/>
          </a:bodyPr>
          <a:lstStyle>
            <a:lvl1pPr marL="0" indent="0" algn="ctr">
              <a:buNone/>
              <a:defRPr sz="1800" b="1">
                <a:solidFill>
                  <a:schemeClr val="accent2"/>
                </a:solidFill>
                <a:latin typeface="+mn-lt"/>
              </a:defRPr>
            </a:lvl1pPr>
            <a:lvl2pPr>
              <a:defRPr sz="1800"/>
            </a:lvl2pPr>
            <a:lvl3pPr>
              <a:defRPr sz="1800"/>
            </a:lvl3pPr>
            <a:lvl4pPr>
              <a:defRPr sz="1800"/>
            </a:lvl4pPr>
            <a:lvl5pPr>
              <a:defRPr sz="1800"/>
            </a:lvl5pPr>
          </a:lstStyle>
          <a:p>
            <a:pPr lvl="0" rtl="0"/>
            <a:r>
              <a:rPr lang="en-GB" noProof="0" dirty="0"/>
              <a:t>THE AGE OF</a:t>
            </a:r>
          </a:p>
        </p:txBody>
      </p:sp>
      <p:sp>
        <p:nvSpPr>
          <p:cNvPr id="29" name="Title 28">
            <a:extLst>
              <a:ext uri="{FF2B5EF4-FFF2-40B4-BE49-F238E27FC236}">
                <a16:creationId xmlns:a16="http://schemas.microsoft.com/office/drawing/2014/main" id="{CF5BE93F-A649-42C8-AEBD-2B75A390FADC}"/>
              </a:ext>
            </a:extLst>
          </p:cNvPr>
          <p:cNvSpPr>
            <a:spLocks noGrp="1"/>
          </p:cNvSpPr>
          <p:nvPr>
            <p:ph type="title" hasCustomPrompt="1"/>
          </p:nvPr>
        </p:nvSpPr>
        <p:spPr>
          <a:xfrm>
            <a:off x="711090" y="299964"/>
            <a:ext cx="5915025" cy="1039695"/>
          </a:xfrm>
        </p:spPr>
        <p:txBody>
          <a:bodyPr lIns="0" tIns="0" rIns="0" bIns="0" rtlCol="0">
            <a:noAutofit/>
          </a:bodyPr>
          <a:lstStyle>
            <a:lvl1pPr algn="r">
              <a:defRPr sz="9530">
                <a:solidFill>
                  <a:schemeClr val="bg1"/>
                </a:solidFill>
              </a:defRPr>
            </a:lvl1pPr>
          </a:lstStyle>
          <a:p>
            <a:pPr rtl="0"/>
            <a:r>
              <a:rPr lang="en-GB" noProof="0" dirty="0"/>
              <a:t>BIG DATA</a:t>
            </a:r>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534" userDrawn="1">
          <p15:clr>
            <a:srgbClr val="FBAE40"/>
          </p15:clr>
        </p15:guide>
        <p15:guide id="13" orient="horz" pos="816" userDrawn="1">
          <p15:clr>
            <a:srgbClr val="FBAE40"/>
          </p15:clr>
        </p15:guide>
        <p15:guide id="14" orient="horz" pos="3833" userDrawn="1">
          <p15:clr>
            <a:srgbClr val="FBAE40"/>
          </p15:clr>
        </p15:guide>
        <p15:guide id="15" pos="1593"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7" y="486836"/>
            <a:ext cx="5915025" cy="1767417"/>
          </a:xfrm>
          <a:prstGeom prst="rect">
            <a:avLst/>
          </a:prstGeom>
        </p:spPr>
        <p:txBody>
          <a:bodyPr vert="horz" lIns="91440" tIns="45720" rIns="91440" bIns="45720" rtlCol="0" anchor="ctr">
            <a:normAutofit/>
          </a:bodyPr>
          <a:lstStyle/>
          <a:p>
            <a:pPr rtl="0"/>
            <a:endParaRPr lang="en-GB" noProof="0"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GB" noProof="0" dirty="0"/>
              <a:t>DD/MM/20XX</a:t>
            </a: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n-GB" noProof="0" dirty="0"/>
              <a:t>ADD A FOOTER</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C075BE66-B004-4B62-93B5-6C3A07EE5DEC}" type="slidenum">
              <a:rPr lang="en-GB" noProof="0" smtClean="0"/>
              <a:t>‹#›</a:t>
            </a:fld>
            <a:endParaRPr lang="en-GB" noProof="0" dirty="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image" Target="../media/image24.jpg"/><Relationship Id="rId3" Type="http://schemas.openxmlformats.org/officeDocument/2006/relationships/hyperlink" Target="mailto:Alice.Bevan@SomersetFT.nhs.uk" TargetMode="External"/><Relationship Id="rId21" Type="http://schemas.openxmlformats.org/officeDocument/2006/relationships/image" Target="../media/image19.sv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24" Type="http://schemas.openxmlformats.org/officeDocument/2006/relationships/image" Target="../media/image22.pn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B18341-EF25-422E-9244-875589C13E58}"/>
              </a:ext>
            </a:extLst>
          </p:cNvPr>
          <p:cNvSpPr>
            <a:spLocks noGrp="1"/>
          </p:cNvSpPr>
          <p:nvPr>
            <p:ph type="body" sz="quarter" idx="10"/>
          </p:nvPr>
        </p:nvSpPr>
        <p:spPr>
          <a:xfrm>
            <a:off x="-10499" y="-33782"/>
            <a:ext cx="2057189" cy="2054720"/>
          </a:xfrm>
        </p:spPr>
        <p:txBody>
          <a:bodyPr rtlCol="0"/>
          <a:lstStyle/>
          <a:p>
            <a:pPr rtl="0"/>
            <a:endParaRPr lang="en-GB" dirty="0"/>
          </a:p>
        </p:txBody>
      </p:sp>
      <p:sp>
        <p:nvSpPr>
          <p:cNvPr id="3" name="Title 2">
            <a:extLst>
              <a:ext uri="{FF2B5EF4-FFF2-40B4-BE49-F238E27FC236}">
                <a16:creationId xmlns:a16="http://schemas.microsoft.com/office/drawing/2014/main" id="{6F345E3D-A2D8-410A-AB73-7095D6AFCF69}"/>
              </a:ext>
            </a:extLst>
          </p:cNvPr>
          <p:cNvSpPr>
            <a:spLocks noGrp="1"/>
          </p:cNvSpPr>
          <p:nvPr>
            <p:ph type="title"/>
          </p:nvPr>
        </p:nvSpPr>
        <p:spPr>
          <a:xfrm>
            <a:off x="2046689" y="233674"/>
            <a:ext cx="4733908" cy="1506193"/>
          </a:xfrm>
        </p:spPr>
        <p:txBody>
          <a:bodyPr rtlCol="0"/>
          <a:lstStyle/>
          <a:p>
            <a:pPr algn="ctr" rtl="0"/>
            <a:br>
              <a:rPr lang="en-GB" sz="3600" b="1" spc="-150" dirty="0"/>
            </a:br>
            <a:r>
              <a:rPr lang="en-GB" sz="3600" b="1" spc="-150" dirty="0"/>
              <a:t>Improving Radiology Report Communication</a:t>
            </a:r>
            <a:br>
              <a:rPr lang="en-GB" sz="3600" b="1" spc="-150" dirty="0"/>
            </a:br>
            <a:endParaRPr lang="en-GB" sz="3600" dirty="0"/>
          </a:p>
        </p:txBody>
      </p:sp>
      <p:sp>
        <p:nvSpPr>
          <p:cNvPr id="57" name="Text Placeholder 19">
            <a:extLst>
              <a:ext uri="{FF2B5EF4-FFF2-40B4-BE49-F238E27FC236}">
                <a16:creationId xmlns:a16="http://schemas.microsoft.com/office/drawing/2014/main" id="{0EE7902B-93D2-48DA-96DF-612C09C146BF}"/>
              </a:ext>
            </a:extLst>
          </p:cNvPr>
          <p:cNvSpPr txBox="1">
            <a:spLocks/>
          </p:cNvSpPr>
          <p:nvPr/>
        </p:nvSpPr>
        <p:spPr>
          <a:xfrm>
            <a:off x="232067" y="1630247"/>
            <a:ext cx="836127"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58" name="Text Placeholder 19">
            <a:extLst>
              <a:ext uri="{FF2B5EF4-FFF2-40B4-BE49-F238E27FC236}">
                <a16:creationId xmlns:a16="http://schemas.microsoft.com/office/drawing/2014/main" id="{C8C8845D-BBAF-4DBE-A469-86A86C60685C}"/>
              </a:ext>
            </a:extLst>
          </p:cNvPr>
          <p:cNvSpPr txBox="1">
            <a:spLocks/>
          </p:cNvSpPr>
          <p:nvPr/>
        </p:nvSpPr>
        <p:spPr>
          <a:xfrm>
            <a:off x="1068194" y="1630247"/>
            <a:ext cx="689323" cy="511928"/>
          </a:xfrm>
          <a:prstGeom prst="rect">
            <a:avLst/>
          </a:prstGeom>
          <a:noFill/>
        </p:spPr>
        <p:txBody>
          <a:bodyPr lIns="0" tIns="5400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63" name="Text Placeholder 19">
            <a:extLst>
              <a:ext uri="{FF2B5EF4-FFF2-40B4-BE49-F238E27FC236}">
                <a16:creationId xmlns:a16="http://schemas.microsoft.com/office/drawing/2014/main" id="{40F75B97-72FF-4C6B-A5A6-BEB2097EC596}"/>
              </a:ext>
            </a:extLst>
          </p:cNvPr>
          <p:cNvSpPr txBox="1">
            <a:spLocks/>
          </p:cNvSpPr>
          <p:nvPr/>
        </p:nvSpPr>
        <p:spPr>
          <a:xfrm>
            <a:off x="2764967" y="1630247"/>
            <a:ext cx="836127"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64" name="Text Placeholder 19">
            <a:extLst>
              <a:ext uri="{FF2B5EF4-FFF2-40B4-BE49-F238E27FC236}">
                <a16:creationId xmlns:a16="http://schemas.microsoft.com/office/drawing/2014/main" id="{7014ED3D-D123-4D88-8470-8C5C8F92EC2C}"/>
              </a:ext>
            </a:extLst>
          </p:cNvPr>
          <p:cNvSpPr txBox="1">
            <a:spLocks/>
          </p:cNvSpPr>
          <p:nvPr/>
        </p:nvSpPr>
        <p:spPr>
          <a:xfrm>
            <a:off x="3601094" y="1630247"/>
            <a:ext cx="1076297" cy="511928"/>
          </a:xfrm>
          <a:prstGeom prst="rect">
            <a:avLst/>
          </a:prstGeom>
          <a:noFill/>
        </p:spPr>
        <p:txBody>
          <a:bodyPr lIns="0" tIns="5400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69" name="Text Placeholder 19">
            <a:extLst>
              <a:ext uri="{FF2B5EF4-FFF2-40B4-BE49-F238E27FC236}">
                <a16:creationId xmlns:a16="http://schemas.microsoft.com/office/drawing/2014/main" id="{0544D927-BB91-4B93-A29C-C63BED33596E}"/>
              </a:ext>
            </a:extLst>
          </p:cNvPr>
          <p:cNvSpPr txBox="1">
            <a:spLocks/>
          </p:cNvSpPr>
          <p:nvPr/>
        </p:nvSpPr>
        <p:spPr>
          <a:xfrm>
            <a:off x="4989542" y="1630914"/>
            <a:ext cx="985469"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70" name="Text Placeholder 19">
            <a:extLst>
              <a:ext uri="{FF2B5EF4-FFF2-40B4-BE49-F238E27FC236}">
                <a16:creationId xmlns:a16="http://schemas.microsoft.com/office/drawing/2014/main" id="{3BAE8711-DBE1-4450-BBC9-CCF2FCB4E3A3}"/>
              </a:ext>
            </a:extLst>
          </p:cNvPr>
          <p:cNvSpPr txBox="1">
            <a:spLocks/>
          </p:cNvSpPr>
          <p:nvPr/>
        </p:nvSpPr>
        <p:spPr>
          <a:xfrm>
            <a:off x="6004040" y="1630914"/>
            <a:ext cx="528660" cy="511928"/>
          </a:xfrm>
          <a:prstGeom prst="rect">
            <a:avLst/>
          </a:prstGeom>
          <a:noFill/>
        </p:spPr>
        <p:txBody>
          <a:bodyPr lIns="0" tIns="5400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59" name="Text Placeholder 19">
            <a:extLst>
              <a:ext uri="{FF2B5EF4-FFF2-40B4-BE49-F238E27FC236}">
                <a16:creationId xmlns:a16="http://schemas.microsoft.com/office/drawing/2014/main" id="{89BE779C-F03C-4352-AFC0-387CA519B291}"/>
              </a:ext>
            </a:extLst>
          </p:cNvPr>
          <p:cNvSpPr txBox="1">
            <a:spLocks/>
          </p:cNvSpPr>
          <p:nvPr/>
        </p:nvSpPr>
        <p:spPr>
          <a:xfrm>
            <a:off x="2141569" y="2757085"/>
            <a:ext cx="838450"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0"/>
            <a:r>
              <a:rPr lang="en-GB" sz="1200" dirty="0"/>
              <a:t>Primary Care</a:t>
            </a:r>
          </a:p>
        </p:txBody>
      </p:sp>
      <p:sp>
        <p:nvSpPr>
          <p:cNvPr id="60" name="Text Placeholder 19">
            <a:extLst>
              <a:ext uri="{FF2B5EF4-FFF2-40B4-BE49-F238E27FC236}">
                <a16:creationId xmlns:a16="http://schemas.microsoft.com/office/drawing/2014/main" id="{0207ACE1-7765-4505-9287-C74700610B15}"/>
              </a:ext>
            </a:extLst>
          </p:cNvPr>
          <p:cNvSpPr txBox="1">
            <a:spLocks/>
          </p:cNvSpPr>
          <p:nvPr/>
        </p:nvSpPr>
        <p:spPr>
          <a:xfrm>
            <a:off x="1068195" y="3485931"/>
            <a:ext cx="528660" cy="511928"/>
          </a:xfrm>
          <a:prstGeom prst="rect">
            <a:avLst/>
          </a:prstGeom>
          <a:noFill/>
        </p:spPr>
        <p:txBody>
          <a:bodyPr lIns="0" tIns="5400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67" name="Text Placeholder 19">
            <a:extLst>
              <a:ext uri="{FF2B5EF4-FFF2-40B4-BE49-F238E27FC236}">
                <a16:creationId xmlns:a16="http://schemas.microsoft.com/office/drawing/2014/main" id="{DA8DDA54-2E05-4D48-B95A-C9C2777C390A}"/>
              </a:ext>
            </a:extLst>
          </p:cNvPr>
          <p:cNvSpPr txBox="1">
            <a:spLocks/>
          </p:cNvSpPr>
          <p:nvPr/>
        </p:nvSpPr>
        <p:spPr>
          <a:xfrm>
            <a:off x="5261145" y="3485931"/>
            <a:ext cx="838450"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68" name="Text Placeholder 10">
            <a:extLst>
              <a:ext uri="{FF2B5EF4-FFF2-40B4-BE49-F238E27FC236}">
                <a16:creationId xmlns:a16="http://schemas.microsoft.com/office/drawing/2014/main" id="{862F9E95-1044-4FC6-9560-B3913C56EE09}"/>
              </a:ext>
            </a:extLst>
          </p:cNvPr>
          <p:cNvSpPr txBox="1">
            <a:spLocks/>
          </p:cNvSpPr>
          <p:nvPr/>
        </p:nvSpPr>
        <p:spPr>
          <a:xfrm>
            <a:off x="6097273" y="3485931"/>
            <a:ext cx="528660" cy="511928"/>
          </a:xfrm>
          <a:prstGeom prst="rect">
            <a:avLst/>
          </a:prstGeom>
          <a:noFill/>
        </p:spPr>
        <p:txBody>
          <a:bodyPr lIns="0" tIns="5400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62" name="Text Placeholder 19">
            <a:extLst>
              <a:ext uri="{FF2B5EF4-FFF2-40B4-BE49-F238E27FC236}">
                <a16:creationId xmlns:a16="http://schemas.microsoft.com/office/drawing/2014/main" id="{4034DFC7-B0FA-463B-92F2-98E4CAEB3356}"/>
              </a:ext>
            </a:extLst>
          </p:cNvPr>
          <p:cNvSpPr txBox="1">
            <a:spLocks/>
          </p:cNvSpPr>
          <p:nvPr/>
        </p:nvSpPr>
        <p:spPr>
          <a:xfrm>
            <a:off x="900012" y="5229081"/>
            <a:ext cx="528660" cy="511928"/>
          </a:xfrm>
          <a:prstGeom prst="rect">
            <a:avLst/>
          </a:prstGeom>
          <a:noFill/>
        </p:spPr>
        <p:txBody>
          <a:bodyPr lIns="0" tIns="5400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65" name="Text Placeholder 19">
            <a:extLst>
              <a:ext uri="{FF2B5EF4-FFF2-40B4-BE49-F238E27FC236}">
                <a16:creationId xmlns:a16="http://schemas.microsoft.com/office/drawing/2014/main" id="{E27E1CCD-3526-4F43-A0C8-B6172DAEE1B0}"/>
              </a:ext>
            </a:extLst>
          </p:cNvPr>
          <p:cNvSpPr txBox="1">
            <a:spLocks/>
          </p:cNvSpPr>
          <p:nvPr/>
        </p:nvSpPr>
        <p:spPr>
          <a:xfrm>
            <a:off x="2515470" y="5223257"/>
            <a:ext cx="985469"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66" name="Text Placeholder 19">
            <a:extLst>
              <a:ext uri="{FF2B5EF4-FFF2-40B4-BE49-F238E27FC236}">
                <a16:creationId xmlns:a16="http://schemas.microsoft.com/office/drawing/2014/main" id="{9CBBD6E8-143A-49F0-AAAC-A9F50BFAE1FB}"/>
              </a:ext>
            </a:extLst>
          </p:cNvPr>
          <p:cNvSpPr txBox="1">
            <a:spLocks/>
          </p:cNvSpPr>
          <p:nvPr/>
        </p:nvSpPr>
        <p:spPr>
          <a:xfrm>
            <a:off x="3529968" y="5223257"/>
            <a:ext cx="528660" cy="511928"/>
          </a:xfrm>
          <a:prstGeom prst="rect">
            <a:avLst/>
          </a:prstGeom>
          <a:noFill/>
        </p:spPr>
        <p:txBody>
          <a:bodyPr lIns="0" tIns="5400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5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56" name="Text Placeholder 181">
            <a:extLst>
              <a:ext uri="{FF2B5EF4-FFF2-40B4-BE49-F238E27FC236}">
                <a16:creationId xmlns:a16="http://schemas.microsoft.com/office/drawing/2014/main" id="{3B047788-9896-4519-8279-52ABFCA9E3B8}"/>
              </a:ext>
            </a:extLst>
          </p:cNvPr>
          <p:cNvSpPr txBox="1">
            <a:spLocks/>
          </p:cNvSpPr>
          <p:nvPr/>
        </p:nvSpPr>
        <p:spPr>
          <a:xfrm>
            <a:off x="5378562" y="3861760"/>
            <a:ext cx="1130400" cy="1130400"/>
          </a:xfrm>
          <a:prstGeom prst="ellipse">
            <a:avLst/>
          </a:prstGeom>
          <a:ln w="25400">
            <a:solidFill>
              <a:schemeClr val="accent1"/>
            </a:solidFill>
          </a:ln>
        </p:spPr>
        <p:txBody>
          <a:bodyPr lIns="0" tIns="0" rIns="0" bIns="0" rtlCol="0" anchor="ctr" anchorCtr="0">
            <a:normAutofit fontScale="85000" lnSpcReduction="10000"/>
          </a:bodyPr>
          <a:lstStyle>
            <a:lvl1pPr marL="0" indent="0" algn="ctr" defTabSz="685800" rtl="0" eaLnBrk="1" latinLnBrk="0" hangingPunct="1">
              <a:lnSpc>
                <a:spcPct val="90000"/>
              </a:lnSpc>
              <a:spcBef>
                <a:spcPts val="0"/>
              </a:spcBef>
              <a:buFont typeface="Arial" panose="020B0604020202020204" pitchFamily="34" charset="0"/>
              <a:buNone/>
              <a:defRPr sz="1850" b="1"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Narrow" panose="020B0606020202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anose="020B0606020202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Narrow" panose="020B0606020202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en-GB" dirty="0"/>
              <a:t>We need </a:t>
            </a:r>
            <a:r>
              <a:rPr lang="en-GB" u="sng" dirty="0"/>
              <a:t>6 minutes </a:t>
            </a:r>
            <a:r>
              <a:rPr lang="en-GB" dirty="0"/>
              <a:t>of your time</a:t>
            </a:r>
          </a:p>
        </p:txBody>
      </p:sp>
      <p:sp>
        <p:nvSpPr>
          <p:cNvPr id="25" name="Text Placeholder 19">
            <a:extLst>
              <a:ext uri="{FF2B5EF4-FFF2-40B4-BE49-F238E27FC236}">
                <a16:creationId xmlns:a16="http://schemas.microsoft.com/office/drawing/2014/main" id="{A3725F2D-3F20-47AB-B9A5-E5757F6FF86A}"/>
              </a:ext>
            </a:extLst>
          </p:cNvPr>
          <p:cNvSpPr txBox="1">
            <a:spLocks/>
          </p:cNvSpPr>
          <p:nvPr/>
        </p:nvSpPr>
        <p:spPr>
          <a:xfrm>
            <a:off x="209664" y="5069751"/>
            <a:ext cx="5268439" cy="498024"/>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0" kern="1200">
                <a:solidFill>
                  <a:schemeClr val="bg2"/>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b="1" dirty="0">
                <a:solidFill>
                  <a:srgbClr val="E28D17"/>
                </a:solidFill>
                <a:effectLst/>
                <a:latin typeface="Arial" panose="020B0604020202020204" pitchFamily="34" charset="0"/>
                <a:ea typeface="Calibri" panose="020F0502020204030204" pitchFamily="34" charset="0"/>
              </a:rPr>
              <a:t>Help to shape the way our Radiology reports are communicated</a:t>
            </a:r>
            <a:endParaRPr lang="en-GB" sz="1800" dirty="0">
              <a:solidFill>
                <a:srgbClr val="E28D17"/>
              </a:solidFill>
              <a:effectLst/>
              <a:latin typeface="Calibri" panose="020F0502020204030204" pitchFamily="34" charset="0"/>
              <a:ea typeface="Calibri" panose="020F0502020204030204" pitchFamily="34" charset="0"/>
            </a:endParaRPr>
          </a:p>
        </p:txBody>
      </p:sp>
      <p:sp>
        <p:nvSpPr>
          <p:cNvPr id="26" name="Text Placeholder 19">
            <a:extLst>
              <a:ext uri="{FF2B5EF4-FFF2-40B4-BE49-F238E27FC236}">
                <a16:creationId xmlns:a16="http://schemas.microsoft.com/office/drawing/2014/main" id="{393A3EB8-3EBA-4BA7-997A-376D9150E903}"/>
              </a:ext>
            </a:extLst>
          </p:cNvPr>
          <p:cNvSpPr txBox="1">
            <a:spLocks/>
          </p:cNvSpPr>
          <p:nvPr/>
        </p:nvSpPr>
        <p:spPr>
          <a:xfrm>
            <a:off x="238377" y="5606826"/>
            <a:ext cx="1894082" cy="3127663"/>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dirty="0">
                <a:solidFill>
                  <a:schemeClr val="accent2">
                    <a:lumMod val="40000"/>
                    <a:lumOff val="60000"/>
                  </a:schemeClr>
                </a:solidFill>
                <a:effectLst/>
                <a:latin typeface="Arial" panose="020B0604020202020204" pitchFamily="34" charset="0"/>
                <a:ea typeface="Calibri" panose="020F0502020204030204" pitchFamily="34" charset="0"/>
                <a:cs typeface="Arial" panose="020B0604020202020204" pitchFamily="34" charset="0"/>
              </a:rPr>
              <a:t>Our Radiology department is proposing to introduce a new digital-based critical results notification (CRN) system.</a:t>
            </a:r>
            <a:endParaRPr lang="en-GB" sz="1200" dirty="0">
              <a:solidFill>
                <a:srgbClr val="DF3A42"/>
              </a:solidFill>
              <a:effectLst/>
              <a:latin typeface="Arial" panose="020B0604020202020204" pitchFamily="34" charset="0"/>
              <a:ea typeface="Calibri" panose="020F0502020204030204" pitchFamily="34" charset="0"/>
              <a:cs typeface="Arial" panose="020B0604020202020204" pitchFamily="34" charset="0"/>
            </a:endParaRPr>
          </a:p>
          <a:p>
            <a:r>
              <a:rPr lang="en-GB" sz="1200" dirty="0">
                <a:solidFill>
                  <a:srgbClr val="FFFF00"/>
                </a:solidFill>
                <a:effectLst/>
                <a:latin typeface="Arial" panose="020B0604020202020204" pitchFamily="34" charset="0"/>
                <a:ea typeface="Calibri" panose="020F0502020204030204" pitchFamily="34" charset="0"/>
                <a:cs typeface="Arial" panose="020B0604020202020204" pitchFamily="34" charset="0"/>
              </a:rPr>
              <a:t>The team needs your input to ensure the new system works for you and, vitally, for our patients. We have the unique opportunity to shape it to meet our needs. </a:t>
            </a:r>
          </a:p>
          <a:p>
            <a:r>
              <a:rPr lang="en-GB" sz="1200" dirty="0">
                <a:solidFill>
                  <a:srgbClr val="DF3A42"/>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23" name="Text Placeholder 19">
            <a:extLst>
              <a:ext uri="{FF2B5EF4-FFF2-40B4-BE49-F238E27FC236}">
                <a16:creationId xmlns:a16="http://schemas.microsoft.com/office/drawing/2014/main" id="{6BE59FCF-FFED-4A34-AAEC-8C22F983D227}"/>
              </a:ext>
            </a:extLst>
          </p:cNvPr>
          <p:cNvSpPr txBox="1">
            <a:spLocks/>
          </p:cNvSpPr>
          <p:nvPr/>
        </p:nvSpPr>
        <p:spPr>
          <a:xfrm>
            <a:off x="2375025" y="5593940"/>
            <a:ext cx="4230215" cy="1398943"/>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b="1" kern="1200">
                <a:solidFill>
                  <a:schemeClr val="accent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200" b="0" dirty="0">
                <a:solidFill>
                  <a:srgbClr val="DF3A42"/>
                </a:solidFill>
                <a:effectLst/>
                <a:latin typeface="Arial" panose="020B0604020202020204" pitchFamily="34" charset="0"/>
                <a:ea typeface="Calibri" panose="020F0502020204030204" pitchFamily="34" charset="0"/>
                <a:cs typeface="Arial" panose="020B0604020202020204" pitchFamily="34" charset="0"/>
              </a:rPr>
              <a:t>The proposed software solution should mean that a ‘finding’ cannot be lost or left undealt with. It has the potential to provide significant benefits, including improved accuracy and completeness of communication, improved efficiency and productivity, as well as enhanced patient safety.</a:t>
            </a:r>
            <a:endParaRPr lang="en-GB" sz="1200" b="0" dirty="0">
              <a:solidFill>
                <a:srgbClr val="DF3A42"/>
              </a:solidFill>
              <a:latin typeface="Arial" panose="020B0604020202020204" pitchFamily="34" charset="0"/>
              <a:ea typeface="Calibri" panose="020F0502020204030204" pitchFamily="34" charset="0"/>
              <a:cs typeface="Arial" panose="020B0604020202020204" pitchFamily="34" charset="0"/>
            </a:endParaRPr>
          </a:p>
          <a:p>
            <a:r>
              <a:rPr lang="en-GB" sz="1200" b="0" dirty="0">
                <a:solidFill>
                  <a:srgbClr val="00B050"/>
                </a:solidFill>
                <a:effectLst/>
                <a:latin typeface="Arial" panose="020B0604020202020204" pitchFamily="34" charset="0"/>
                <a:ea typeface="Calibri" panose="020F0502020204030204" pitchFamily="34" charset="0"/>
                <a:cs typeface="Arial" panose="020B0604020202020204" pitchFamily="34" charset="0"/>
              </a:rPr>
              <a:t>The project is being led by Alice Bevan, a Registered Nurse by profession, who currently works as a Sonographer based at Musgrove Park Hospital.</a:t>
            </a:r>
          </a:p>
          <a:p>
            <a:r>
              <a:rPr lang="en-GB" sz="1200" b="0" dirty="0">
                <a:solidFill>
                  <a:srgbClr val="00B050"/>
                </a:solidFill>
                <a:effectLst/>
                <a:latin typeface="Arial" panose="020B0604020202020204" pitchFamily="34" charset="0"/>
                <a:ea typeface="Calibri" panose="020F0502020204030204" pitchFamily="34" charset="0"/>
                <a:cs typeface="Arial" panose="020B0604020202020204" pitchFamily="34" charset="0"/>
              </a:rPr>
              <a:t>Alice is undertaking this project as part of the Chief Nurse Research Fellowship Scheme, so if you have any questions or would like to know more about the project, please feel free to contact her on </a:t>
            </a:r>
            <a:r>
              <a:rPr lang="en-GB" sz="1200" b="0" u="sng" dirty="0">
                <a:solidFill>
                  <a:srgbClr val="00B05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Alice.Bevan@SomersetFT.nhs.uk</a:t>
            </a:r>
            <a:r>
              <a:rPr lang="en-GB" sz="1200" b="0" dirty="0">
                <a:solidFill>
                  <a:srgbClr val="00B050"/>
                </a:solidFill>
                <a:effectLst/>
                <a:latin typeface="Arial" panose="020B0604020202020204" pitchFamily="34" charset="0"/>
                <a:ea typeface="Calibri" panose="020F0502020204030204" pitchFamily="34" charset="0"/>
                <a:cs typeface="Arial" panose="020B0604020202020204" pitchFamily="34" charset="0"/>
              </a:rPr>
              <a:t>.</a:t>
            </a:r>
          </a:p>
          <a:p>
            <a:endParaRPr lang="en-GB" sz="1200" b="0" dirty="0">
              <a:solidFill>
                <a:srgbClr val="DF3A4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 Placeholder 19">
            <a:extLst>
              <a:ext uri="{FF2B5EF4-FFF2-40B4-BE49-F238E27FC236}">
                <a16:creationId xmlns:a16="http://schemas.microsoft.com/office/drawing/2014/main" id="{6ED694E5-AE6C-41B5-B6A8-CDF7585D6174}"/>
              </a:ext>
            </a:extLst>
          </p:cNvPr>
          <p:cNvSpPr txBox="1">
            <a:spLocks/>
          </p:cNvSpPr>
          <p:nvPr/>
        </p:nvSpPr>
        <p:spPr>
          <a:xfrm>
            <a:off x="34581" y="2064402"/>
            <a:ext cx="3582000" cy="50981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900" b="0" kern="1200">
                <a:solidFill>
                  <a:schemeClr val="accent1">
                    <a:lumMod val="60000"/>
                    <a:lumOff val="4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en-GB" sz="1300" b="1" dirty="0">
                <a:solidFill>
                  <a:schemeClr val="accent6">
                    <a:lumMod val="60000"/>
                    <a:lumOff val="40000"/>
                  </a:schemeClr>
                </a:solidFill>
                <a:effectLst/>
                <a:latin typeface="Arial" panose="020B0604020202020204" pitchFamily="34" charset="0"/>
                <a:ea typeface="Calibri" panose="020F0502020204030204" pitchFamily="34" charset="0"/>
              </a:rPr>
              <a:t>Please help the team to get this right by completing a short online survey.</a:t>
            </a:r>
            <a:endParaRPr lang="en-GB" sz="1300" b="1" dirty="0">
              <a:solidFill>
                <a:schemeClr val="accent6">
                  <a:lumMod val="60000"/>
                  <a:lumOff val="40000"/>
                </a:schemeClr>
              </a:solidFill>
            </a:endParaRPr>
          </a:p>
        </p:txBody>
      </p:sp>
      <p:sp>
        <p:nvSpPr>
          <p:cNvPr id="48" name="Picture Placeholder 48" descr="thumbs up icon">
            <a:extLst>
              <a:ext uri="{FF2B5EF4-FFF2-40B4-BE49-F238E27FC236}">
                <a16:creationId xmlns:a16="http://schemas.microsoft.com/office/drawing/2014/main" id="{18E59CD9-FD5B-4D90-A991-8BE2449BF36F}"/>
              </a:ext>
            </a:extLst>
          </p:cNvPr>
          <p:cNvSpPr txBox="1">
            <a:spLocks/>
          </p:cNvSpPr>
          <p:nvPr/>
        </p:nvSpPr>
        <p:spPr>
          <a:xfrm>
            <a:off x="1416208" y="2742902"/>
            <a:ext cx="386165" cy="386165"/>
          </a:xfrm>
          <a:prstGeom prst="ellipse">
            <a:avLst/>
          </a:prstGeom>
        </p:spPr>
        <p:txBody>
          <a:bodyPr lIns="0" tIns="0" rIns="0" bIns="0" rtlCol="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50" name="Picture Placeholder 48" descr="camera icon">
            <a:extLst>
              <a:ext uri="{FF2B5EF4-FFF2-40B4-BE49-F238E27FC236}">
                <a16:creationId xmlns:a16="http://schemas.microsoft.com/office/drawing/2014/main" id="{10D5880C-3E27-4302-8F58-27725A2D4C62}"/>
              </a:ext>
            </a:extLst>
          </p:cNvPr>
          <p:cNvSpPr txBox="1">
            <a:spLocks/>
          </p:cNvSpPr>
          <p:nvPr/>
        </p:nvSpPr>
        <p:spPr>
          <a:xfrm>
            <a:off x="1757518" y="4324509"/>
            <a:ext cx="386165" cy="386165"/>
          </a:xfrm>
          <a:prstGeom prst="ellipse">
            <a:avLst/>
          </a:prstGeom>
          <a:blipFill>
            <a:blip r:embed="rId4">
              <a:extLst>
                <a:ext uri="{96DAC541-7B7A-43D3-8B79-37D633B846F1}">
                  <asvg:svgBlip xmlns:asvg="http://schemas.microsoft.com/office/drawing/2016/SVG/main" r:embed="rId5"/>
                </a:ext>
              </a:extLst>
            </a:blip>
            <a:stretch>
              <a:fillRect l="17711" t="21592" r="17711" b="23158"/>
            </a:stretch>
          </a:blipFill>
        </p:spPr>
        <p:txBody>
          <a:bodyPr lIns="0" tIns="0" rIns="0" bIns="0" rtlCol="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51" name="Picture Placeholder 48" descr="speech bubble icon">
            <a:extLst>
              <a:ext uri="{FF2B5EF4-FFF2-40B4-BE49-F238E27FC236}">
                <a16:creationId xmlns:a16="http://schemas.microsoft.com/office/drawing/2014/main" id="{F89B2B7D-B7A1-4850-AF0B-C5EDA03E8F35}"/>
              </a:ext>
            </a:extLst>
          </p:cNvPr>
          <p:cNvSpPr txBox="1">
            <a:spLocks/>
          </p:cNvSpPr>
          <p:nvPr/>
        </p:nvSpPr>
        <p:spPr>
          <a:xfrm>
            <a:off x="3185392" y="4472691"/>
            <a:ext cx="504000" cy="504000"/>
          </a:xfrm>
          <a:prstGeom prst="ellipse">
            <a:avLst/>
          </a:prstGeom>
          <a:blipFill>
            <a:blip r:embed="rId6">
              <a:extLst>
                <a:ext uri="{96DAC541-7B7A-43D3-8B79-37D633B846F1}">
                  <asvg:svgBlip xmlns:asvg="http://schemas.microsoft.com/office/drawing/2016/SVG/main" r:embed="rId7"/>
                </a:ext>
              </a:extLst>
            </a:blip>
            <a:srcRect/>
            <a:stretch>
              <a:fillRect l="14668" t="17509" r="11900" b="19665"/>
            </a:stretch>
          </a:blipFill>
        </p:spPr>
        <p:txBody>
          <a:bodyPr lIns="0" tIns="0" rIns="0" bIns="0" rtlCol="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52" name="Picture Placeholder 48" descr="email icon">
            <a:extLst>
              <a:ext uri="{FF2B5EF4-FFF2-40B4-BE49-F238E27FC236}">
                <a16:creationId xmlns:a16="http://schemas.microsoft.com/office/drawing/2014/main" id="{A2AB63E4-F858-4F2E-9AA6-83CBE42C4FA0}"/>
              </a:ext>
            </a:extLst>
          </p:cNvPr>
          <p:cNvSpPr txBox="1">
            <a:spLocks/>
          </p:cNvSpPr>
          <p:nvPr/>
        </p:nvSpPr>
        <p:spPr>
          <a:xfrm>
            <a:off x="4677392" y="4202365"/>
            <a:ext cx="386165" cy="386165"/>
          </a:xfrm>
          <a:prstGeom prst="ellipse">
            <a:avLst/>
          </a:prstGeom>
        </p:spPr>
        <p:txBody>
          <a:bodyPr lIns="0" tIns="0" rIns="0" bIns="0" rtlCol="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53" name="Picture Placeholder 48" descr="pen in box icon">
            <a:extLst>
              <a:ext uri="{FF2B5EF4-FFF2-40B4-BE49-F238E27FC236}">
                <a16:creationId xmlns:a16="http://schemas.microsoft.com/office/drawing/2014/main" id="{0E117B05-F6B5-4FAA-B946-E5C7B4D269D6}"/>
              </a:ext>
            </a:extLst>
          </p:cNvPr>
          <p:cNvSpPr txBox="1">
            <a:spLocks/>
          </p:cNvSpPr>
          <p:nvPr/>
        </p:nvSpPr>
        <p:spPr>
          <a:xfrm>
            <a:off x="4855869" y="2813801"/>
            <a:ext cx="504000" cy="504000"/>
          </a:xfrm>
          <a:prstGeom prst="ellipse">
            <a:avLst/>
          </a:prstGeom>
          <a:blipFill>
            <a:blip r:embed="rId8">
              <a:extLst>
                <a:ext uri="{96DAC541-7B7A-43D3-8B79-37D633B846F1}">
                  <asvg:svgBlip xmlns:asvg="http://schemas.microsoft.com/office/drawing/2016/SVG/main" r:embed="rId9"/>
                </a:ext>
              </a:extLst>
            </a:blip>
            <a:srcRect/>
            <a:stretch>
              <a:fillRect l="22990" t="19938" r="16926" b="22590"/>
            </a:stretch>
          </a:blipFill>
        </p:spPr>
        <p:txBody>
          <a:bodyPr lIns="0" tIns="0" rIns="0" bIns="0" rtlCol="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sp>
        <p:nvSpPr>
          <p:cNvPr id="54" name="Picture Placeholder 48" descr="magnifying glass icon">
            <a:extLst>
              <a:ext uri="{FF2B5EF4-FFF2-40B4-BE49-F238E27FC236}">
                <a16:creationId xmlns:a16="http://schemas.microsoft.com/office/drawing/2014/main" id="{FD610947-524F-4B5F-BBDD-A1F9139C99AE}"/>
              </a:ext>
            </a:extLst>
          </p:cNvPr>
          <p:cNvSpPr txBox="1">
            <a:spLocks/>
          </p:cNvSpPr>
          <p:nvPr/>
        </p:nvSpPr>
        <p:spPr>
          <a:xfrm>
            <a:off x="3513111" y="2522883"/>
            <a:ext cx="386165" cy="386165"/>
          </a:xfrm>
          <a:prstGeom prst="ellipse">
            <a:avLst/>
          </a:prstGeom>
          <a:blipFill>
            <a:blip r:embed="rId10">
              <a:extLst>
                <a:ext uri="{96DAC541-7B7A-43D3-8B79-37D633B846F1}">
                  <asvg:svgBlip xmlns:asvg="http://schemas.microsoft.com/office/drawing/2016/SVG/main" r:embed="rId11"/>
                </a:ext>
              </a:extLst>
            </a:blip>
            <a:srcRect/>
            <a:stretch>
              <a:fillRect l="17116" t="16888" r="13222" b="16477"/>
            </a:stretch>
          </a:blipFill>
        </p:spPr>
        <p:txBody>
          <a:bodyPr lIns="0" tIns="0" rIns="0" bIns="0" rtlCol="0" anchor="ctr" anchorCtr="0">
            <a:normAutofit/>
          </a:bodyPr>
          <a:lstStyle>
            <a:lvl1pPr marL="0" indent="0" algn="ctr" defTabSz="685800" rtl="0" eaLnBrk="1" latinLnBrk="0" hangingPunct="1">
              <a:lnSpc>
                <a:spcPct val="90000"/>
              </a:lnSpc>
              <a:spcBef>
                <a:spcPts val="750"/>
              </a:spcBef>
              <a:buFont typeface="Arial" panose="020B0604020202020204" pitchFamily="34" charset="0"/>
              <a:buNone/>
              <a:defRPr sz="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endParaRPr lang="en-GB" dirty="0"/>
          </a:p>
        </p:txBody>
      </p:sp>
      <p:grpSp>
        <p:nvGrpSpPr>
          <p:cNvPr id="49" name="Group 48">
            <a:extLst>
              <a:ext uri="{FF2B5EF4-FFF2-40B4-BE49-F238E27FC236}">
                <a16:creationId xmlns:a16="http://schemas.microsoft.com/office/drawing/2014/main" id="{807DCC05-1657-4C27-9BA9-82E81A1FA032}"/>
              </a:ext>
              <a:ext uri="{C183D7F6-B498-43B3-948B-1728B52AA6E4}">
                <adec:decorative xmlns:adec="http://schemas.microsoft.com/office/drawing/2017/decorative" val="1"/>
              </a:ext>
            </a:extLst>
          </p:cNvPr>
          <p:cNvGrpSpPr/>
          <p:nvPr/>
        </p:nvGrpSpPr>
        <p:grpSpPr>
          <a:xfrm>
            <a:off x="1157988" y="2251703"/>
            <a:ext cx="4437532" cy="6506660"/>
            <a:chOff x="1171890" y="2278565"/>
            <a:chExt cx="4437532" cy="6506660"/>
          </a:xfrm>
        </p:grpSpPr>
        <p:pic>
          <p:nvPicPr>
            <p:cNvPr id="4" name="Graphic 3" descr="decorative elements">
              <a:extLst>
                <a:ext uri="{FF2B5EF4-FFF2-40B4-BE49-F238E27FC236}">
                  <a16:creationId xmlns:a16="http://schemas.microsoft.com/office/drawing/2014/main" id="{2727024C-DCFB-41A0-81C5-DD80EB7C346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52458" y="2625557"/>
              <a:ext cx="3582000" cy="2093704"/>
            </a:xfrm>
            <a:prstGeom prst="rect">
              <a:avLst/>
            </a:prstGeom>
          </p:spPr>
        </p:pic>
        <p:pic>
          <p:nvPicPr>
            <p:cNvPr id="8" name="Straight Connector 2" descr="decorative elements">
              <a:extLst>
                <a:ext uri="{FF2B5EF4-FFF2-40B4-BE49-F238E27FC236}">
                  <a16:creationId xmlns:a16="http://schemas.microsoft.com/office/drawing/2014/main" id="{1BCC7AD0-7800-4D02-B7E0-518E4AA8A32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11708" y="4484354"/>
              <a:ext cx="912000" cy="216000"/>
            </a:xfrm>
            <a:prstGeom prst="rect">
              <a:avLst/>
            </a:prstGeom>
          </p:spPr>
        </p:pic>
        <p:cxnSp>
          <p:nvCxnSpPr>
            <p:cNvPr id="11" name="Straight Connector 10" descr="decorative elements">
              <a:extLst>
                <a:ext uri="{FF2B5EF4-FFF2-40B4-BE49-F238E27FC236}">
                  <a16:creationId xmlns:a16="http://schemas.microsoft.com/office/drawing/2014/main" id="{8AFD8409-659A-47FE-87DF-D10DBDEEE966}"/>
                </a:ext>
              </a:extLst>
            </p:cNvPr>
            <p:cNvCxnSpPr>
              <a:cxnSpLocks/>
            </p:cNvCxnSpPr>
            <p:nvPr/>
          </p:nvCxnSpPr>
          <p:spPr>
            <a:xfrm rot="16200000">
              <a:off x="984246" y="7433425"/>
              <a:ext cx="2703600" cy="0"/>
            </a:xfrm>
            <a:prstGeom prst="line">
              <a:avLst/>
            </a:prstGeom>
            <a:ln w="9525">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33" name="Oval 32" descr="decorative elements">
              <a:extLst>
                <a:ext uri="{FF2B5EF4-FFF2-40B4-BE49-F238E27FC236}">
                  <a16:creationId xmlns:a16="http://schemas.microsoft.com/office/drawing/2014/main" id="{A0761320-7990-44FF-A565-424C4B256A84}"/>
                </a:ext>
              </a:extLst>
            </p:cNvPr>
            <p:cNvSpPr/>
            <p:nvPr/>
          </p:nvSpPr>
          <p:spPr>
            <a:xfrm>
              <a:off x="1171890" y="2498584"/>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4" name="Oval 33" descr="decorative elements">
              <a:extLst>
                <a:ext uri="{FF2B5EF4-FFF2-40B4-BE49-F238E27FC236}">
                  <a16:creationId xmlns:a16="http://schemas.microsoft.com/office/drawing/2014/main" id="{02B680C6-15E8-4054-A7D3-545AFF25361F}"/>
                </a:ext>
              </a:extLst>
            </p:cNvPr>
            <p:cNvSpPr/>
            <p:nvPr/>
          </p:nvSpPr>
          <p:spPr>
            <a:xfrm>
              <a:off x="1366375" y="2671384"/>
              <a:ext cx="529200" cy="529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5" name="Oval 34" descr="decorative elements">
              <a:extLst>
                <a:ext uri="{FF2B5EF4-FFF2-40B4-BE49-F238E27FC236}">
                  <a16:creationId xmlns:a16="http://schemas.microsoft.com/office/drawing/2014/main" id="{8891C9F2-FCF1-4727-8FDC-DF0E41CE1A68}"/>
                </a:ext>
              </a:extLst>
            </p:cNvPr>
            <p:cNvSpPr/>
            <p:nvPr/>
          </p:nvSpPr>
          <p:spPr>
            <a:xfrm>
              <a:off x="1513200" y="4080191"/>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6" name="Oval 35" descr="decorative elements">
              <a:extLst>
                <a:ext uri="{FF2B5EF4-FFF2-40B4-BE49-F238E27FC236}">
                  <a16:creationId xmlns:a16="http://schemas.microsoft.com/office/drawing/2014/main" id="{5729BA51-ABE1-47D3-9582-4872B29AB027}"/>
                </a:ext>
              </a:extLst>
            </p:cNvPr>
            <p:cNvSpPr/>
            <p:nvPr/>
          </p:nvSpPr>
          <p:spPr>
            <a:xfrm>
              <a:off x="1686000" y="4252991"/>
              <a:ext cx="529200" cy="529200"/>
            </a:xfrm>
            <a:prstGeom prst="ellipse">
              <a:avLst/>
            </a:prstGeom>
            <a:solidFill>
              <a:schemeClr val="accent1"/>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7" name="Oval 36" descr="decorative elements">
              <a:extLst>
                <a:ext uri="{FF2B5EF4-FFF2-40B4-BE49-F238E27FC236}">
                  <a16:creationId xmlns:a16="http://schemas.microsoft.com/office/drawing/2014/main" id="{78615208-4C16-4D69-BAF7-3A0F97B43A4C}"/>
                </a:ext>
              </a:extLst>
            </p:cNvPr>
            <p:cNvSpPr/>
            <p:nvPr/>
          </p:nvSpPr>
          <p:spPr>
            <a:xfrm>
              <a:off x="3268793" y="2278565"/>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8" name="Oval 37" descr="decorative elements">
              <a:extLst>
                <a:ext uri="{FF2B5EF4-FFF2-40B4-BE49-F238E27FC236}">
                  <a16:creationId xmlns:a16="http://schemas.microsoft.com/office/drawing/2014/main" id="{3781D4DD-F9BB-49A0-8DF7-F602C875EDF4}"/>
                </a:ext>
              </a:extLst>
            </p:cNvPr>
            <p:cNvSpPr/>
            <p:nvPr/>
          </p:nvSpPr>
          <p:spPr>
            <a:xfrm>
              <a:off x="3441593" y="2451365"/>
              <a:ext cx="529200" cy="529200"/>
            </a:xfrm>
            <a:prstGeom prst="ellipse">
              <a:avLst/>
            </a:prstGeom>
            <a:solidFill>
              <a:schemeClr val="accent1"/>
            </a:solid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9" name="Oval 38" descr="decorative elements">
              <a:extLst>
                <a:ext uri="{FF2B5EF4-FFF2-40B4-BE49-F238E27FC236}">
                  <a16:creationId xmlns:a16="http://schemas.microsoft.com/office/drawing/2014/main" id="{03D141ED-4F1B-4407-9F36-964B15924698}"/>
                </a:ext>
              </a:extLst>
            </p:cNvPr>
            <p:cNvSpPr/>
            <p:nvPr/>
          </p:nvSpPr>
          <p:spPr>
            <a:xfrm>
              <a:off x="4433074" y="3958047"/>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0" name="Oval 39" descr="decorative elements">
              <a:extLst>
                <a:ext uri="{FF2B5EF4-FFF2-40B4-BE49-F238E27FC236}">
                  <a16:creationId xmlns:a16="http://schemas.microsoft.com/office/drawing/2014/main" id="{4F72E317-2DBB-4EE8-B185-416003139946}"/>
                </a:ext>
              </a:extLst>
            </p:cNvPr>
            <p:cNvSpPr/>
            <p:nvPr/>
          </p:nvSpPr>
          <p:spPr>
            <a:xfrm>
              <a:off x="4605874" y="4130847"/>
              <a:ext cx="529200" cy="529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2" name="Oval 41" descr="decorative elements">
              <a:extLst>
                <a:ext uri="{FF2B5EF4-FFF2-40B4-BE49-F238E27FC236}">
                  <a16:creationId xmlns:a16="http://schemas.microsoft.com/office/drawing/2014/main" id="{F92469F7-ECB0-42C2-8CA6-FBB6418B0274}"/>
                </a:ext>
              </a:extLst>
            </p:cNvPr>
            <p:cNvSpPr/>
            <p:nvPr/>
          </p:nvSpPr>
          <p:spPr>
            <a:xfrm>
              <a:off x="2296392" y="3118531"/>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3" name="Oval 42" descr="decorative elements">
              <a:extLst>
                <a:ext uri="{FF2B5EF4-FFF2-40B4-BE49-F238E27FC236}">
                  <a16:creationId xmlns:a16="http://schemas.microsoft.com/office/drawing/2014/main" id="{172CD59D-440B-4842-ACB6-6A6BB26BDE5A}"/>
                </a:ext>
              </a:extLst>
            </p:cNvPr>
            <p:cNvSpPr/>
            <p:nvPr/>
          </p:nvSpPr>
          <p:spPr>
            <a:xfrm>
              <a:off x="2469192" y="3291331"/>
              <a:ext cx="529200" cy="5292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4" name="Oval 43" descr="decorative elements">
              <a:extLst>
                <a:ext uri="{FF2B5EF4-FFF2-40B4-BE49-F238E27FC236}">
                  <a16:creationId xmlns:a16="http://schemas.microsoft.com/office/drawing/2014/main" id="{E75E1BDF-F8BD-4592-9C7E-372666E46AEE}"/>
                </a:ext>
              </a:extLst>
            </p:cNvPr>
            <p:cNvSpPr/>
            <p:nvPr/>
          </p:nvSpPr>
          <p:spPr>
            <a:xfrm>
              <a:off x="4664422" y="2626537"/>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5" name="Oval 44" descr="decorative elements">
              <a:extLst>
                <a:ext uri="{FF2B5EF4-FFF2-40B4-BE49-F238E27FC236}">
                  <a16:creationId xmlns:a16="http://schemas.microsoft.com/office/drawing/2014/main" id="{80258557-9CE4-487E-8818-3ED835D6D6E0}"/>
                </a:ext>
              </a:extLst>
            </p:cNvPr>
            <p:cNvSpPr/>
            <p:nvPr/>
          </p:nvSpPr>
          <p:spPr>
            <a:xfrm>
              <a:off x="4837222" y="2799337"/>
              <a:ext cx="529200" cy="5292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6" name="Oval 45" descr="decorative elements">
              <a:extLst>
                <a:ext uri="{FF2B5EF4-FFF2-40B4-BE49-F238E27FC236}">
                  <a16:creationId xmlns:a16="http://schemas.microsoft.com/office/drawing/2014/main" id="{51D3BA69-3CCA-4102-8732-C25BC51C0F21}"/>
                </a:ext>
              </a:extLst>
            </p:cNvPr>
            <p:cNvSpPr/>
            <p:nvPr/>
          </p:nvSpPr>
          <p:spPr>
            <a:xfrm>
              <a:off x="2999992" y="4287291"/>
              <a:ext cx="874800" cy="874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7" name="Oval 46" descr="decorative elements">
              <a:extLst>
                <a:ext uri="{FF2B5EF4-FFF2-40B4-BE49-F238E27FC236}">
                  <a16:creationId xmlns:a16="http://schemas.microsoft.com/office/drawing/2014/main" id="{B3E15125-206F-4838-812F-E6533F6D0B78}"/>
                </a:ext>
              </a:extLst>
            </p:cNvPr>
            <p:cNvSpPr/>
            <p:nvPr/>
          </p:nvSpPr>
          <p:spPr>
            <a:xfrm>
              <a:off x="3172792" y="4460091"/>
              <a:ext cx="529200" cy="5292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55" name="Graphic 54" descr="decorative elements">
              <a:extLst>
                <a:ext uri="{FF2B5EF4-FFF2-40B4-BE49-F238E27FC236}">
                  <a16:creationId xmlns:a16="http://schemas.microsoft.com/office/drawing/2014/main" id="{9D50B66D-2341-4CEB-9C2A-FB6594D5985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095859" y="4568287"/>
              <a:ext cx="513563" cy="326813"/>
            </a:xfrm>
            <a:prstGeom prst="rect">
              <a:avLst/>
            </a:prstGeom>
          </p:spPr>
        </p:pic>
      </p:grpSp>
      <p:pic>
        <p:nvPicPr>
          <p:cNvPr id="74" name="Graphic 73" descr="Play">
            <a:extLst>
              <a:ext uri="{FF2B5EF4-FFF2-40B4-BE49-F238E27FC236}">
                <a16:creationId xmlns:a16="http://schemas.microsoft.com/office/drawing/2014/main" id="{A51EA8B3-7F91-491E-BBFC-72F4DF95C28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591473" y="3388900"/>
            <a:ext cx="365760" cy="365760"/>
          </a:xfrm>
          <a:prstGeom prst="rect">
            <a:avLst/>
          </a:prstGeom>
        </p:spPr>
      </p:pic>
      <p:pic>
        <p:nvPicPr>
          <p:cNvPr id="76" name="Graphic 75" descr="Envelope">
            <a:extLst>
              <a:ext uri="{FF2B5EF4-FFF2-40B4-BE49-F238E27FC236}">
                <a16:creationId xmlns:a16="http://schemas.microsoft.com/office/drawing/2014/main" id="{0C9DAECE-A345-4047-8FC4-3C3C831C6FD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685877" y="4214338"/>
            <a:ext cx="365760" cy="365760"/>
          </a:xfrm>
          <a:prstGeom prst="rect">
            <a:avLst/>
          </a:prstGeom>
        </p:spPr>
      </p:pic>
      <p:pic>
        <p:nvPicPr>
          <p:cNvPr id="78" name="Graphic 77" descr="Thumbs Up Sign">
            <a:extLst>
              <a:ext uri="{FF2B5EF4-FFF2-40B4-BE49-F238E27FC236}">
                <a16:creationId xmlns:a16="http://schemas.microsoft.com/office/drawing/2014/main" id="{17827215-7909-44B0-9947-E549EC37E52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55260" y="2734506"/>
            <a:ext cx="365760" cy="365760"/>
          </a:xfrm>
          <a:prstGeom prst="rect">
            <a:avLst/>
          </a:prstGeom>
        </p:spPr>
      </p:pic>
      <p:pic>
        <p:nvPicPr>
          <p:cNvPr id="72" name="Picture 71">
            <a:extLst>
              <a:ext uri="{FF2B5EF4-FFF2-40B4-BE49-F238E27FC236}">
                <a16:creationId xmlns:a16="http://schemas.microsoft.com/office/drawing/2014/main" id="{A4FED3AD-8394-8DB6-09A4-4F19F9FCC531}"/>
              </a:ext>
            </a:extLst>
          </p:cNvPr>
          <p:cNvPicPr>
            <a:picLocks noChangeAspect="1"/>
          </p:cNvPicPr>
          <p:nvPr/>
        </p:nvPicPr>
        <p:blipFill>
          <a:blip r:embed="rId24"/>
          <a:stretch>
            <a:fillRect/>
          </a:stretch>
        </p:blipFill>
        <p:spPr>
          <a:xfrm>
            <a:off x="77403" y="41250"/>
            <a:ext cx="1881384" cy="1885918"/>
          </a:xfrm>
          <a:prstGeom prst="rect">
            <a:avLst/>
          </a:prstGeom>
        </p:spPr>
      </p:pic>
      <p:pic>
        <p:nvPicPr>
          <p:cNvPr id="75" name="Picture 74">
            <a:extLst>
              <a:ext uri="{FF2B5EF4-FFF2-40B4-BE49-F238E27FC236}">
                <a16:creationId xmlns:a16="http://schemas.microsoft.com/office/drawing/2014/main" id="{7457EDF5-854F-62D8-92BB-DF36B5B0C52F}"/>
              </a:ext>
            </a:extLst>
          </p:cNvPr>
          <p:cNvPicPr>
            <a:picLocks noChangeAspect="1"/>
          </p:cNvPicPr>
          <p:nvPr/>
        </p:nvPicPr>
        <p:blipFill>
          <a:blip r:embed="rId25"/>
          <a:stretch>
            <a:fillRect/>
          </a:stretch>
        </p:blipFill>
        <p:spPr>
          <a:xfrm>
            <a:off x="206013" y="7955887"/>
            <a:ext cx="5055132" cy="1025720"/>
          </a:xfrm>
          <a:prstGeom prst="rect">
            <a:avLst/>
          </a:prstGeom>
        </p:spPr>
      </p:pic>
      <p:sp>
        <p:nvSpPr>
          <p:cNvPr id="77" name="Text Placeholder 19">
            <a:extLst>
              <a:ext uri="{FF2B5EF4-FFF2-40B4-BE49-F238E27FC236}">
                <a16:creationId xmlns:a16="http://schemas.microsoft.com/office/drawing/2014/main" id="{4073E648-C926-ACE8-F7B2-E2B26F8307F2}"/>
              </a:ext>
            </a:extLst>
          </p:cNvPr>
          <p:cNvSpPr txBox="1">
            <a:spLocks/>
          </p:cNvSpPr>
          <p:nvPr/>
        </p:nvSpPr>
        <p:spPr>
          <a:xfrm>
            <a:off x="3069080" y="3647639"/>
            <a:ext cx="838450" cy="487027"/>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0"/>
            <a:r>
              <a:rPr lang="en-GB" sz="1200" dirty="0"/>
              <a:t>A&amp;E</a:t>
            </a:r>
          </a:p>
        </p:txBody>
      </p:sp>
      <p:sp>
        <p:nvSpPr>
          <p:cNvPr id="79" name="Text Placeholder 19">
            <a:extLst>
              <a:ext uri="{FF2B5EF4-FFF2-40B4-BE49-F238E27FC236}">
                <a16:creationId xmlns:a16="http://schemas.microsoft.com/office/drawing/2014/main" id="{EF01454E-A526-F890-76C7-DC4D6465D17A}"/>
              </a:ext>
            </a:extLst>
          </p:cNvPr>
          <p:cNvSpPr txBox="1">
            <a:spLocks/>
          </p:cNvSpPr>
          <p:nvPr/>
        </p:nvSpPr>
        <p:spPr>
          <a:xfrm>
            <a:off x="1769812" y="3893380"/>
            <a:ext cx="838450"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0"/>
            <a:r>
              <a:rPr lang="en-GB" sz="1200" dirty="0"/>
              <a:t>Community</a:t>
            </a:r>
          </a:p>
        </p:txBody>
      </p:sp>
      <p:sp>
        <p:nvSpPr>
          <p:cNvPr id="80" name="Text Placeholder 19">
            <a:extLst>
              <a:ext uri="{FF2B5EF4-FFF2-40B4-BE49-F238E27FC236}">
                <a16:creationId xmlns:a16="http://schemas.microsoft.com/office/drawing/2014/main" id="{6ACD18DB-7A5F-0977-F7CC-01A9FF034352}"/>
              </a:ext>
            </a:extLst>
          </p:cNvPr>
          <p:cNvSpPr txBox="1">
            <a:spLocks/>
          </p:cNvSpPr>
          <p:nvPr/>
        </p:nvSpPr>
        <p:spPr>
          <a:xfrm>
            <a:off x="4087495" y="3324944"/>
            <a:ext cx="838450"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0"/>
            <a:r>
              <a:rPr lang="en-GB" sz="1200" dirty="0"/>
              <a:t>Acute</a:t>
            </a:r>
          </a:p>
        </p:txBody>
      </p:sp>
      <p:sp>
        <p:nvSpPr>
          <p:cNvPr id="81" name="Text Placeholder 19">
            <a:extLst>
              <a:ext uri="{FF2B5EF4-FFF2-40B4-BE49-F238E27FC236}">
                <a16:creationId xmlns:a16="http://schemas.microsoft.com/office/drawing/2014/main" id="{6D92C82B-7C7A-17EA-B33F-8C07660F04CB}"/>
              </a:ext>
            </a:extLst>
          </p:cNvPr>
          <p:cNvSpPr txBox="1">
            <a:spLocks/>
          </p:cNvSpPr>
          <p:nvPr/>
        </p:nvSpPr>
        <p:spPr>
          <a:xfrm>
            <a:off x="3730456" y="4293820"/>
            <a:ext cx="838450" cy="511928"/>
          </a:xfrm>
          <a:prstGeom prst="rect">
            <a:avLst/>
          </a:prstGeom>
          <a:noFill/>
        </p:spPr>
        <p:txBody>
          <a:bodyPr lIns="0" tIns="0" rIns="0" bIns="0" rtlCol="0">
            <a:noAutofit/>
          </a:bodyPr>
          <a:lstStyle>
            <a:lvl1pPr marL="0" indent="0" algn="l" defTabSz="685800" rtl="0" eaLnBrk="1" latinLnBrk="0" hangingPunct="1">
              <a:lnSpc>
                <a:spcPct val="90000"/>
              </a:lnSpc>
              <a:spcBef>
                <a:spcPts val="750"/>
              </a:spcBef>
              <a:buFont typeface="Arial" panose="020B0604020202020204" pitchFamily="34" charset="0"/>
              <a:buNone/>
              <a:defRPr sz="3800" kern="1200">
                <a:solidFill>
                  <a:schemeClr val="bg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0"/>
            <a:r>
              <a:rPr lang="en-GB" sz="1200" dirty="0"/>
              <a:t>Radiology</a:t>
            </a:r>
          </a:p>
        </p:txBody>
      </p:sp>
      <p:pic>
        <p:nvPicPr>
          <p:cNvPr id="83" name="Picture 82" descr="A person holding a computer&#10;&#10;Description automatically generated with low confidence">
            <a:extLst>
              <a:ext uri="{FF2B5EF4-FFF2-40B4-BE49-F238E27FC236}">
                <a16:creationId xmlns:a16="http://schemas.microsoft.com/office/drawing/2014/main" id="{8D008F73-AD89-9627-2C8C-BEE22098D364}"/>
              </a:ext>
            </a:extLst>
          </p:cNvPr>
          <p:cNvPicPr>
            <a:picLocks noChangeAspect="1"/>
          </p:cNvPicPr>
          <p:nvPr/>
        </p:nvPicPr>
        <p:blipFill>
          <a:blip r:embed="rId26"/>
          <a:stretch>
            <a:fillRect/>
          </a:stretch>
        </p:blipFill>
        <p:spPr>
          <a:xfrm>
            <a:off x="5526711" y="7841804"/>
            <a:ext cx="1253886" cy="1253886"/>
          </a:xfrm>
          <a:prstGeom prst="rect">
            <a:avLst/>
          </a:prstGeom>
        </p:spPr>
      </p:pic>
    </p:spTree>
    <p:extLst>
      <p:ext uri="{BB962C8B-B14F-4D97-AF65-F5344CB8AC3E}">
        <p14:creationId xmlns:p14="http://schemas.microsoft.com/office/powerpoint/2010/main" val="1945047045"/>
      </p:ext>
    </p:extLst>
  </p:cSld>
  <p:clrMapOvr>
    <a:masterClrMapping/>
  </p:clrMapOvr>
</p:sld>
</file>

<file path=ppt/theme/theme1.xml><?xml version="1.0" encoding="utf-8"?>
<a:theme xmlns:a="http://schemas.openxmlformats.org/drawingml/2006/main" name="InfographicsPoster_Tech_v1_mo">
  <a:themeElements>
    <a:clrScheme name="Custom 19">
      <a:dk1>
        <a:srgbClr val="0071BC"/>
      </a:dk1>
      <a:lt1>
        <a:srgbClr val="FFFFFF"/>
      </a:lt1>
      <a:dk2>
        <a:srgbClr val="191E28"/>
      </a:dk2>
      <a:lt2>
        <a:srgbClr val="F7931E"/>
      </a:lt2>
      <a:accent1>
        <a:srgbClr val="29ABE2"/>
      </a:accent1>
      <a:accent2>
        <a:srgbClr val="1B1464"/>
      </a:accent2>
      <a:accent3>
        <a:srgbClr val="F15A24"/>
      </a:accent3>
      <a:accent4>
        <a:srgbClr val="ED1C24"/>
      </a:accent4>
      <a:accent5>
        <a:srgbClr val="8CC63F"/>
      </a:accent5>
      <a:accent6>
        <a:srgbClr val="D4145A"/>
      </a:accent6>
      <a:hlink>
        <a:srgbClr val="29ABE2"/>
      </a:hlink>
      <a:folHlink>
        <a:srgbClr val="29ABE2"/>
      </a:folHlink>
    </a:clrScheme>
    <a:fontScheme name="Custom 10">
      <a:majorFont>
        <a:latin typeface="Tahoma"/>
        <a:ea typeface=""/>
        <a:cs typeface=""/>
      </a:majorFont>
      <a:minorFont>
        <a:latin typeface="Arial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4309583_TF89753508.potx" id="{C18A2DC2-1FBE-48AC-83BE-3765E76231D8}" vid="{A30D5AE4-E66C-4DEB-9387-2F6ACC94E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A591A-B9FA-47BD-A1F6-0A218B01BC5E}">
  <ds:schemaRef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6c05727-aa75-4e4a-9b5f-8a80a1165891"/>
    <ds:schemaRef ds:uri="71af3243-3dd4-4a8d-8c0d-dd76da1f02a5"/>
    <ds:schemaRef ds:uri="http://www.w3.org/XML/1998/namespace"/>
  </ds:schemaRefs>
</ds:datastoreItem>
</file>

<file path=customXml/itemProps2.xml><?xml version="1.0" encoding="utf-8"?>
<ds:datastoreItem xmlns:ds="http://schemas.openxmlformats.org/officeDocument/2006/customXml" ds:itemID="{64143643-2CC1-40E8-8F96-3A622E5C8725}">
  <ds:schemaRefs>
    <ds:schemaRef ds:uri="http://schemas.microsoft.com/sharepoint/v3/contenttype/forms"/>
  </ds:schemaRefs>
</ds:datastoreItem>
</file>

<file path=customXml/itemProps3.xml><?xml version="1.0" encoding="utf-8"?>
<ds:datastoreItem xmlns:ds="http://schemas.openxmlformats.org/officeDocument/2006/customXml" ds:itemID="{9BC39D06-EEDE-42A2-B3BB-C660DC871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Technology infographics poster</Template>
  <TotalTime>32</TotalTime>
  <Words>223</Words>
  <Application>Microsoft Office PowerPoint</Application>
  <PresentationFormat>On-screen Show (4:3)</PresentationFormat>
  <Paragraphs>16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Calibri</vt:lpstr>
      <vt:lpstr>Tahoma</vt:lpstr>
      <vt:lpstr>InfographicsPoster_Tech_v1_mo</vt:lpstr>
      <vt:lpstr> Improving Radiology Report Communication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Radiology Report Communication</dc:title>
  <dc:creator>Alice Bevan</dc:creator>
  <cp:lastModifiedBy>Johns Sarah (Somerset Local Medical Committee)</cp:lastModifiedBy>
  <cp:revision>2</cp:revision>
  <dcterms:created xsi:type="dcterms:W3CDTF">2023-06-22T13:42:40Z</dcterms:created>
  <dcterms:modified xsi:type="dcterms:W3CDTF">2023-06-28T13:44:21Z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