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369" r:id="rId3"/>
    <p:sldId id="807" r:id="rId4"/>
    <p:sldId id="513" r:id="rId5"/>
    <p:sldId id="808" r:id="rId6"/>
    <p:sldId id="809" r:id="rId7"/>
    <p:sldId id="810" r:id="rId8"/>
    <p:sldId id="811" r:id="rId9"/>
    <p:sldId id="812" r:id="rId10"/>
    <p:sldId id="813" r:id="rId11"/>
    <p:sldId id="814" r:id="rId12"/>
  </p:sldIdLst>
  <p:sldSz cx="12192000" cy="6858000"/>
  <p:notesSz cx="6797675" cy="9928225"/>
  <p:defaultTextStyle>
    <a:defPPr>
      <a:defRPr lang="en-US"/>
    </a:defPPr>
    <a:lvl1pPr marL="0" algn="l" defTabSz="903625" rtl="0" eaLnBrk="1" latinLnBrk="0" hangingPunct="1">
      <a:defRPr sz="1800" kern="1200">
        <a:solidFill>
          <a:schemeClr val="tx1"/>
        </a:solidFill>
        <a:latin typeface="+mn-lt"/>
        <a:ea typeface="+mn-ea"/>
        <a:cs typeface="+mn-cs"/>
      </a:defRPr>
    </a:lvl1pPr>
    <a:lvl2pPr marL="451817" algn="l" defTabSz="903625" rtl="0" eaLnBrk="1" latinLnBrk="0" hangingPunct="1">
      <a:defRPr sz="1800" kern="1200">
        <a:solidFill>
          <a:schemeClr val="tx1"/>
        </a:solidFill>
        <a:latin typeface="+mn-lt"/>
        <a:ea typeface="+mn-ea"/>
        <a:cs typeface="+mn-cs"/>
      </a:defRPr>
    </a:lvl2pPr>
    <a:lvl3pPr marL="903625" algn="l" defTabSz="903625" rtl="0" eaLnBrk="1" latinLnBrk="0" hangingPunct="1">
      <a:defRPr sz="1800" kern="1200">
        <a:solidFill>
          <a:schemeClr val="tx1"/>
        </a:solidFill>
        <a:latin typeface="+mn-lt"/>
        <a:ea typeface="+mn-ea"/>
        <a:cs typeface="+mn-cs"/>
      </a:defRPr>
    </a:lvl3pPr>
    <a:lvl4pPr marL="1355451" algn="l" defTabSz="903625" rtl="0" eaLnBrk="1" latinLnBrk="0" hangingPunct="1">
      <a:defRPr sz="1800" kern="1200">
        <a:solidFill>
          <a:schemeClr val="tx1"/>
        </a:solidFill>
        <a:latin typeface="+mn-lt"/>
        <a:ea typeface="+mn-ea"/>
        <a:cs typeface="+mn-cs"/>
      </a:defRPr>
    </a:lvl4pPr>
    <a:lvl5pPr marL="1807248" algn="l" defTabSz="903625" rtl="0" eaLnBrk="1" latinLnBrk="0" hangingPunct="1">
      <a:defRPr sz="1800" kern="1200">
        <a:solidFill>
          <a:schemeClr val="tx1"/>
        </a:solidFill>
        <a:latin typeface="+mn-lt"/>
        <a:ea typeface="+mn-ea"/>
        <a:cs typeface="+mn-cs"/>
      </a:defRPr>
    </a:lvl5pPr>
    <a:lvl6pPr marL="2259056" algn="l" defTabSz="903625" rtl="0" eaLnBrk="1" latinLnBrk="0" hangingPunct="1">
      <a:defRPr sz="1800" kern="1200">
        <a:solidFill>
          <a:schemeClr val="tx1"/>
        </a:solidFill>
        <a:latin typeface="+mn-lt"/>
        <a:ea typeface="+mn-ea"/>
        <a:cs typeface="+mn-cs"/>
      </a:defRPr>
    </a:lvl6pPr>
    <a:lvl7pPr marL="2710882" algn="l" defTabSz="903625" rtl="0" eaLnBrk="1" latinLnBrk="0" hangingPunct="1">
      <a:defRPr sz="1800" kern="1200">
        <a:solidFill>
          <a:schemeClr val="tx1"/>
        </a:solidFill>
        <a:latin typeface="+mn-lt"/>
        <a:ea typeface="+mn-ea"/>
        <a:cs typeface="+mn-cs"/>
      </a:defRPr>
    </a:lvl7pPr>
    <a:lvl8pPr marL="3162697" algn="l" defTabSz="903625" rtl="0" eaLnBrk="1" latinLnBrk="0" hangingPunct="1">
      <a:defRPr sz="1800" kern="1200">
        <a:solidFill>
          <a:schemeClr val="tx1"/>
        </a:solidFill>
        <a:latin typeface="+mn-lt"/>
        <a:ea typeface="+mn-ea"/>
        <a:cs typeface="+mn-cs"/>
      </a:defRPr>
    </a:lvl8pPr>
    <a:lvl9pPr marL="3614508" algn="l" defTabSz="903625"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162" autoAdjust="0"/>
    <p:restoredTop sz="86491" autoAdjust="0"/>
  </p:normalViewPr>
  <p:slideViewPr>
    <p:cSldViewPr>
      <p:cViewPr varScale="1">
        <p:scale>
          <a:sx n="75" d="100"/>
          <a:sy n="75" d="100"/>
        </p:scale>
        <p:origin x="84" y="45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Gender</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CAB-4E73-85BF-D6EC2D4E2097}"/>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ECAB-4E73-85BF-D6EC2D4E2097}"/>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ECAB-4E73-85BF-D6EC2D4E2097}"/>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Female</c:v>
                </c:pt>
                <c:pt idx="1">
                  <c:v>Male</c:v>
                </c:pt>
                <c:pt idx="2">
                  <c:v>Other and non binary</c:v>
                </c:pt>
              </c:strCache>
              <c:extLst/>
            </c:strRef>
          </c:cat>
          <c:val>
            <c:numRef>
              <c:f>Sheet1!$B$2:$B$5</c:f>
              <c:numCache>
                <c:formatCode>0.00%</c:formatCode>
                <c:ptCount val="3"/>
                <c:pt idx="0">
                  <c:v>0.80600000000000005</c:v>
                </c:pt>
                <c:pt idx="1">
                  <c:v>0.19400000000000001</c:v>
                </c:pt>
                <c:pt idx="2" formatCode="0%">
                  <c:v>0</c:v>
                </c:pt>
              </c:numCache>
              <c:extLst/>
            </c:numRef>
          </c:val>
          <c:extLst>
            <c:ext xmlns:c16="http://schemas.microsoft.com/office/drawing/2014/chart" uri="{C3380CC4-5D6E-409C-BE32-E72D297353CC}">
              <c16:uniqueId val="{00000000-CAB7-4580-841A-EED269C3ECC4}"/>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138 responses. This represents about …. Of the GP workforce</c:v>
                </c:pt>
              </c:strCache>
            </c:strRef>
          </c:tx>
          <c:spPr>
            <a:solidFill>
              <a:schemeClr val="accent1"/>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GP - Salaried/Partner/Locum/Trainee</c:v>
                </c:pt>
                <c:pt idx="1">
                  <c:v>Practice Manager/Administrative/Clerical/Reception/ IT Roles</c:v>
                </c:pt>
                <c:pt idx="2">
                  <c:v>General Practice Nurse/ANP/Paramedic/Coach/Care Co-ordinator</c:v>
                </c:pt>
                <c:pt idx="3">
                  <c:v>Pharmacy</c:v>
                </c:pt>
                <c:pt idx="4">
                  <c:v>Other</c:v>
                </c:pt>
              </c:strCache>
            </c:strRef>
          </c:cat>
          <c:val>
            <c:numRef>
              <c:f>Sheet1!$B$2:$B$6</c:f>
              <c:numCache>
                <c:formatCode>0.00%</c:formatCode>
                <c:ptCount val="5"/>
                <c:pt idx="0">
                  <c:v>0.29409999999999997</c:v>
                </c:pt>
                <c:pt idx="1">
                  <c:v>0.45500000000000002</c:v>
                </c:pt>
                <c:pt idx="2">
                  <c:v>0.22189999999999999</c:v>
                </c:pt>
                <c:pt idx="3">
                  <c:v>2.9000000000000001E-2</c:v>
                </c:pt>
                <c:pt idx="4">
                  <c:v>2.7E-2</c:v>
                </c:pt>
              </c:numCache>
            </c:numRef>
          </c:val>
          <c:extLst>
            <c:ext xmlns:c16="http://schemas.microsoft.com/office/drawing/2014/chart" uri="{C3380CC4-5D6E-409C-BE32-E72D297353CC}">
              <c16:uniqueId val="{00000000-EAEE-4299-9A70-F4704DA6AC41}"/>
            </c:ext>
          </c:extLst>
        </c:ser>
        <c:dLbls>
          <c:dLblPos val="outEnd"/>
          <c:showLegendKey val="0"/>
          <c:showVal val="1"/>
          <c:showCatName val="0"/>
          <c:showSerName val="0"/>
          <c:showPercent val="0"/>
          <c:showBubbleSize val="0"/>
        </c:dLbls>
        <c:gapWidth val="150"/>
        <c:axId val="686668712"/>
        <c:axId val="686671664"/>
      </c:barChart>
      <c:valAx>
        <c:axId val="686671664"/>
        <c:scaling>
          <c:orientation val="minMax"/>
        </c:scaling>
        <c:delete val="1"/>
        <c:axPos val="b"/>
        <c:majorGridlines>
          <c:spPr>
            <a:ln w="9525" cap="flat" cmpd="sng" algn="ctr">
              <a:solidFill>
                <a:schemeClr val="tx1">
                  <a:lumMod val="15000"/>
                  <a:lumOff val="85000"/>
                </a:schemeClr>
              </a:solidFill>
              <a:round/>
            </a:ln>
            <a:effectLst/>
          </c:spPr>
        </c:majorGridlines>
        <c:numFmt formatCode="0.00%" sourceLinked="1"/>
        <c:majorTickMark val="out"/>
        <c:minorTickMark val="none"/>
        <c:tickLblPos val="nextTo"/>
        <c:crossAx val="686668712"/>
        <c:crosses val="autoZero"/>
        <c:crossBetween val="between"/>
      </c:valAx>
      <c:catAx>
        <c:axId val="686668712"/>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86671664"/>
        <c:crosses val="autoZero"/>
        <c:auto val="1"/>
        <c:lblAlgn val="ctr"/>
        <c:lblOffset val="100"/>
        <c:noMultiLvlLbl val="0"/>
      </c:cat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Ethnicity</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White - Other</c:v>
                </c:pt>
                <c:pt idx="1">
                  <c:v>White - Irish</c:v>
                </c:pt>
                <c:pt idx="2">
                  <c:v>White – British </c:v>
                </c:pt>
                <c:pt idx="3">
                  <c:v>Black/Black British - Other</c:v>
                </c:pt>
                <c:pt idx="4">
                  <c:v>Black/Black British -African </c:v>
                </c:pt>
                <c:pt idx="5">
                  <c:v>Black/Black British - Caribbean</c:v>
                </c:pt>
                <c:pt idx="6">
                  <c:v>Asian/Asian British - Other</c:v>
                </c:pt>
                <c:pt idx="7">
                  <c:v>Asian/Asian British – Pakistani</c:v>
                </c:pt>
                <c:pt idx="8">
                  <c:v>Asian/Asian British – Indian</c:v>
                </c:pt>
                <c:pt idx="9">
                  <c:v>Asian/Asian British - Chinese</c:v>
                </c:pt>
                <c:pt idx="10">
                  <c:v>Asian/Asian British – Bangladeshi </c:v>
                </c:pt>
                <c:pt idx="11">
                  <c:v>Arab Any Other Background </c:v>
                </c:pt>
              </c:strCache>
            </c:strRef>
          </c:cat>
          <c:val>
            <c:numRef>
              <c:f>Sheet1!$B$2:$B$13</c:f>
              <c:numCache>
                <c:formatCode>0.00%</c:formatCode>
                <c:ptCount val="12"/>
                <c:pt idx="0">
                  <c:v>8.72E-2</c:v>
                </c:pt>
                <c:pt idx="1">
                  <c:v>1.47E-2</c:v>
                </c:pt>
                <c:pt idx="2">
                  <c:v>0.86129999999999995</c:v>
                </c:pt>
                <c:pt idx="3" formatCode="0%">
                  <c:v>0</c:v>
                </c:pt>
                <c:pt idx="4">
                  <c:v>1.46E-2</c:v>
                </c:pt>
                <c:pt idx="5" formatCode="0%">
                  <c:v>0</c:v>
                </c:pt>
                <c:pt idx="6" formatCode="0%">
                  <c:v>0</c:v>
                </c:pt>
                <c:pt idx="7" formatCode="0%">
                  <c:v>0</c:v>
                </c:pt>
                <c:pt idx="8" formatCode="0%">
                  <c:v>0</c:v>
                </c:pt>
                <c:pt idx="9">
                  <c:v>7.3000000000000001E-3</c:v>
                </c:pt>
                <c:pt idx="10">
                  <c:v>1.46E-2</c:v>
                </c:pt>
                <c:pt idx="11">
                  <c:v>7.3000000000000001E-3</c:v>
                </c:pt>
              </c:numCache>
            </c:numRef>
          </c:val>
          <c:extLst>
            <c:ext xmlns:c16="http://schemas.microsoft.com/office/drawing/2014/chart" uri="{C3380CC4-5D6E-409C-BE32-E72D297353CC}">
              <c16:uniqueId val="{00000000-10A0-4F7B-8A96-0F5736DC033E}"/>
            </c:ext>
          </c:extLst>
        </c:ser>
        <c:dLbls>
          <c:dLblPos val="outEnd"/>
          <c:showLegendKey val="0"/>
          <c:showVal val="1"/>
          <c:showCatName val="0"/>
          <c:showSerName val="0"/>
          <c:showPercent val="0"/>
          <c:showBubbleSize val="0"/>
        </c:dLbls>
        <c:gapWidth val="182"/>
        <c:axId val="502928872"/>
        <c:axId val="502929200"/>
      </c:barChart>
      <c:catAx>
        <c:axId val="502928872"/>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02929200"/>
        <c:crosses val="autoZero"/>
        <c:auto val="1"/>
        <c:lblAlgn val="ctr"/>
        <c:lblOffset val="100"/>
        <c:noMultiLvlLbl val="0"/>
      </c:catAx>
      <c:valAx>
        <c:axId val="502929200"/>
        <c:scaling>
          <c:orientation val="minMax"/>
        </c:scaling>
        <c:delete val="1"/>
        <c:axPos val="b"/>
        <c:majorGridlines>
          <c:spPr>
            <a:ln w="9525" cap="flat" cmpd="sng" algn="ctr">
              <a:solidFill>
                <a:schemeClr val="tx1">
                  <a:lumMod val="15000"/>
                  <a:lumOff val="85000"/>
                </a:schemeClr>
              </a:solidFill>
              <a:round/>
            </a:ln>
            <a:effectLst/>
          </c:spPr>
        </c:majorGridlines>
        <c:numFmt formatCode="0.00%" sourceLinked="1"/>
        <c:majorTickMark val="out"/>
        <c:minorTickMark val="none"/>
        <c:tickLblPos val="nextTo"/>
        <c:crossAx val="5029288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197395400755333"/>
          <c:y val="6.0399971464580413E-2"/>
          <c:w val="0.66442384075624628"/>
          <c:h val="0.74884999616885572"/>
        </c:manualLayout>
      </c:layout>
      <c:barChart>
        <c:barDir val="bar"/>
        <c:grouping val="clustered"/>
        <c:varyColors val="0"/>
        <c:ser>
          <c:idx val="0"/>
          <c:order val="0"/>
          <c:tx>
            <c:strRef>
              <c:f>Sheet1!$B$1</c:f>
              <c:strCache>
                <c:ptCount val="1"/>
                <c:pt idx="0">
                  <c:v>Discrimination from staff</c:v>
                </c:pt>
              </c:strCache>
            </c:strRef>
          </c:tx>
          <c:spPr>
            <a:solidFill>
              <a:schemeClr val="accent1"/>
            </a:solidFill>
            <a:ln>
              <a:noFill/>
            </a:ln>
            <a:effectLst/>
          </c:spPr>
          <c:invertIfNegative val="0"/>
          <c:cat>
            <c:strRef>
              <c:f>Sheet1!$A$2:$A$8</c:f>
              <c:strCache>
                <c:ptCount val="7"/>
                <c:pt idx="0">
                  <c:v>Due to age</c:v>
                </c:pt>
                <c:pt idx="1">
                  <c:v>Due to disability</c:v>
                </c:pt>
                <c:pt idx="2">
                  <c:v>Ethnic background</c:v>
                </c:pt>
                <c:pt idx="3">
                  <c:v>Gender</c:v>
                </c:pt>
                <c:pt idx="4">
                  <c:v>Religion</c:v>
                </c:pt>
                <c:pt idx="5">
                  <c:v>Sexual Orientation</c:v>
                </c:pt>
                <c:pt idx="6">
                  <c:v>Personal characteristics</c:v>
                </c:pt>
              </c:strCache>
            </c:strRef>
          </c:cat>
          <c:val>
            <c:numRef>
              <c:f>Sheet1!$B$2:$B$8</c:f>
              <c:numCache>
                <c:formatCode>0.00%</c:formatCode>
                <c:ptCount val="7"/>
                <c:pt idx="0" formatCode="0%">
                  <c:v>0</c:v>
                </c:pt>
                <c:pt idx="1">
                  <c:v>1.7399999999999999E-2</c:v>
                </c:pt>
                <c:pt idx="2">
                  <c:v>2.2100000000000002E-2</c:v>
                </c:pt>
                <c:pt idx="3" formatCode="0%">
                  <c:v>0</c:v>
                </c:pt>
                <c:pt idx="4" formatCode="0%">
                  <c:v>0</c:v>
                </c:pt>
                <c:pt idx="5" formatCode="0%">
                  <c:v>0</c:v>
                </c:pt>
                <c:pt idx="6">
                  <c:v>7.4000000000000003E-3</c:v>
                </c:pt>
              </c:numCache>
            </c:numRef>
          </c:val>
          <c:extLst>
            <c:ext xmlns:c16="http://schemas.microsoft.com/office/drawing/2014/chart" uri="{C3380CC4-5D6E-409C-BE32-E72D297353CC}">
              <c16:uniqueId val="{00000000-C55A-4BD6-ACEF-359C6A1508B3}"/>
            </c:ext>
          </c:extLst>
        </c:ser>
        <c:ser>
          <c:idx val="1"/>
          <c:order val="1"/>
          <c:tx>
            <c:strRef>
              <c:f>Sheet1!$C$1</c:f>
              <c:strCache>
                <c:ptCount val="1"/>
                <c:pt idx="0">
                  <c:v>Discrimination from patients</c:v>
                </c:pt>
              </c:strCache>
            </c:strRef>
          </c:tx>
          <c:spPr>
            <a:solidFill>
              <a:schemeClr val="accent3"/>
            </a:solidFill>
            <a:ln>
              <a:noFill/>
            </a:ln>
            <a:effectLst/>
          </c:spPr>
          <c:invertIfNegative val="0"/>
          <c:cat>
            <c:strRef>
              <c:f>Sheet1!$A$2:$A$8</c:f>
              <c:strCache>
                <c:ptCount val="7"/>
                <c:pt idx="0">
                  <c:v>Due to age</c:v>
                </c:pt>
                <c:pt idx="1">
                  <c:v>Due to disability</c:v>
                </c:pt>
                <c:pt idx="2">
                  <c:v>Ethnic background</c:v>
                </c:pt>
                <c:pt idx="3">
                  <c:v>Gender</c:v>
                </c:pt>
                <c:pt idx="4">
                  <c:v>Religion</c:v>
                </c:pt>
                <c:pt idx="5">
                  <c:v>Sexual Orientation</c:v>
                </c:pt>
                <c:pt idx="6">
                  <c:v>Personal characteristics</c:v>
                </c:pt>
              </c:strCache>
            </c:strRef>
          </c:cat>
          <c:val>
            <c:numRef>
              <c:f>Sheet1!$C$2:$C$8</c:f>
              <c:numCache>
                <c:formatCode>0%</c:formatCode>
                <c:ptCount val="7"/>
                <c:pt idx="0" formatCode="0.00%">
                  <c:v>2.1700000000000001E-2</c:v>
                </c:pt>
                <c:pt idx="1">
                  <c:v>0</c:v>
                </c:pt>
                <c:pt idx="2" formatCode="0.00%">
                  <c:v>5.0700000000000002E-2</c:v>
                </c:pt>
                <c:pt idx="3" formatCode="0.00%">
                  <c:v>5.0700000000000002E-2</c:v>
                </c:pt>
                <c:pt idx="4">
                  <c:v>0</c:v>
                </c:pt>
                <c:pt idx="5">
                  <c:v>0</c:v>
                </c:pt>
                <c:pt idx="6" formatCode="0.00%">
                  <c:v>2.1700000000000001E-2</c:v>
                </c:pt>
              </c:numCache>
            </c:numRef>
          </c:val>
          <c:extLst>
            <c:ext xmlns:c16="http://schemas.microsoft.com/office/drawing/2014/chart" uri="{C3380CC4-5D6E-409C-BE32-E72D297353CC}">
              <c16:uniqueId val="{00000001-C55A-4BD6-ACEF-359C6A1508B3}"/>
            </c:ext>
          </c:extLst>
        </c:ser>
        <c:ser>
          <c:idx val="2"/>
          <c:order val="2"/>
          <c:tx>
            <c:strRef>
              <c:f>Sheet1!$D$1</c:f>
              <c:strCache>
                <c:ptCount val="1"/>
                <c:pt idx="0">
                  <c:v>Column1</c:v>
                </c:pt>
              </c:strCache>
            </c:strRef>
          </c:tx>
          <c:spPr>
            <a:solidFill>
              <a:schemeClr val="accent5"/>
            </a:solidFill>
            <a:ln>
              <a:noFill/>
            </a:ln>
            <a:effectLst/>
          </c:spPr>
          <c:invertIfNegative val="0"/>
          <c:cat>
            <c:strRef>
              <c:f>Sheet1!$A$2:$A$8</c:f>
              <c:strCache>
                <c:ptCount val="7"/>
                <c:pt idx="0">
                  <c:v>Due to age</c:v>
                </c:pt>
                <c:pt idx="1">
                  <c:v>Due to disability</c:v>
                </c:pt>
                <c:pt idx="2">
                  <c:v>Ethnic background</c:v>
                </c:pt>
                <c:pt idx="3">
                  <c:v>Gender</c:v>
                </c:pt>
                <c:pt idx="4">
                  <c:v>Religion</c:v>
                </c:pt>
                <c:pt idx="5">
                  <c:v>Sexual Orientation</c:v>
                </c:pt>
                <c:pt idx="6">
                  <c:v>Personal characteristics</c:v>
                </c:pt>
              </c:strCache>
            </c:strRef>
          </c:cat>
          <c:val>
            <c:numRef>
              <c:f>Sheet1!$D$2:$D$8</c:f>
              <c:numCache>
                <c:formatCode>General</c:formatCode>
                <c:ptCount val="7"/>
              </c:numCache>
            </c:numRef>
          </c:val>
          <c:extLst>
            <c:ext xmlns:c16="http://schemas.microsoft.com/office/drawing/2014/chart" uri="{C3380CC4-5D6E-409C-BE32-E72D297353CC}">
              <c16:uniqueId val="{00000002-C55A-4BD6-ACEF-359C6A1508B3}"/>
            </c:ext>
          </c:extLst>
        </c:ser>
        <c:dLbls>
          <c:showLegendKey val="0"/>
          <c:showVal val="0"/>
          <c:showCatName val="0"/>
          <c:showSerName val="0"/>
          <c:showPercent val="0"/>
          <c:showBubbleSize val="0"/>
        </c:dLbls>
        <c:gapWidth val="182"/>
        <c:axId val="776935880"/>
        <c:axId val="776939160"/>
      </c:barChart>
      <c:catAx>
        <c:axId val="7769358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76939160"/>
        <c:crosses val="autoZero"/>
        <c:auto val="1"/>
        <c:lblAlgn val="ctr"/>
        <c:lblOffset val="100"/>
        <c:noMultiLvlLbl val="0"/>
      </c:catAx>
      <c:valAx>
        <c:axId val="77693916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76935880"/>
        <c:crosses val="autoZero"/>
        <c:crossBetween val="between"/>
      </c:valAx>
      <c:spPr>
        <a:noFill/>
        <a:ln>
          <a:noFill/>
        </a:ln>
        <a:effectLst/>
      </c:spPr>
    </c:plotArea>
    <c:legend>
      <c:legendPos val="b"/>
      <c:legendEntry>
        <c:idx val="0"/>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44E-48F9-9FC9-7ABC27BC3A55}"/>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1-D2FF-4017-8A91-F6C14B24392B}"/>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044E-48F9-9FC9-7ABC27BC3A55}"/>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Other behaviour/subtle or underhand comments or actions</c:v>
                </c:pt>
                <c:pt idx="1">
                  <c:v>Direct comments or actions </c:v>
                </c:pt>
                <c:pt idx="2">
                  <c:v>Aggressive or threatening behaviour </c:v>
                </c:pt>
              </c:strCache>
            </c:strRef>
          </c:cat>
          <c:val>
            <c:numRef>
              <c:f>Sheet1!$B$2:$B$5</c:f>
              <c:numCache>
                <c:formatCode>0%</c:formatCode>
                <c:ptCount val="3"/>
                <c:pt idx="0">
                  <c:v>0.1</c:v>
                </c:pt>
                <c:pt idx="1">
                  <c:v>0.06</c:v>
                </c:pt>
                <c:pt idx="2">
                  <c:v>0.02</c:v>
                </c:pt>
              </c:numCache>
            </c:numRef>
          </c:val>
          <c:extLst>
            <c:ext xmlns:c16="http://schemas.microsoft.com/office/drawing/2014/chart" uri="{C3380CC4-5D6E-409C-BE32-E72D297353CC}">
              <c16:uniqueId val="{00000000-D2FF-4017-8A91-F6C14B24392B}"/>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48109136962625443"/>
          <c:y val="0.19827738802910155"/>
          <c:w val="0.50942222699170592"/>
          <c:h val="0.60344522394179689"/>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46275" cy="496750"/>
          </a:xfrm>
          <a:prstGeom prst="rect">
            <a:avLst/>
          </a:prstGeom>
        </p:spPr>
        <p:txBody>
          <a:bodyPr vert="horz" lIns="91723" tIns="45861" rIns="91723" bIns="45861" rtlCol="0"/>
          <a:lstStyle>
            <a:lvl1pPr algn="l">
              <a:defRPr sz="1200"/>
            </a:lvl1pPr>
          </a:lstStyle>
          <a:p>
            <a:endParaRPr lang="en-GB" dirty="0"/>
          </a:p>
        </p:txBody>
      </p:sp>
      <p:sp>
        <p:nvSpPr>
          <p:cNvPr id="3" name="Date Placeholder 2"/>
          <p:cNvSpPr>
            <a:spLocks noGrp="1"/>
          </p:cNvSpPr>
          <p:nvPr>
            <p:ph type="dt" sz="quarter" idx="1"/>
          </p:nvPr>
        </p:nvSpPr>
        <p:spPr>
          <a:xfrm>
            <a:off x="3849864" y="2"/>
            <a:ext cx="2946275" cy="496750"/>
          </a:xfrm>
          <a:prstGeom prst="rect">
            <a:avLst/>
          </a:prstGeom>
        </p:spPr>
        <p:txBody>
          <a:bodyPr vert="horz" lIns="91723" tIns="45861" rIns="91723" bIns="45861" rtlCol="0"/>
          <a:lstStyle>
            <a:lvl1pPr algn="r">
              <a:defRPr sz="1200"/>
            </a:lvl1pPr>
          </a:lstStyle>
          <a:p>
            <a:fld id="{9C74B1ED-D5F6-4904-A4FC-6CADB1286023}" type="datetimeFigureOut">
              <a:rPr lang="en-GB" smtClean="0"/>
              <a:t>25/05/2023</a:t>
            </a:fld>
            <a:endParaRPr lang="en-GB" dirty="0"/>
          </a:p>
        </p:txBody>
      </p:sp>
      <p:sp>
        <p:nvSpPr>
          <p:cNvPr id="4" name="Footer Placeholder 3"/>
          <p:cNvSpPr>
            <a:spLocks noGrp="1"/>
          </p:cNvSpPr>
          <p:nvPr>
            <p:ph type="ftr" sz="quarter" idx="2"/>
          </p:nvPr>
        </p:nvSpPr>
        <p:spPr>
          <a:xfrm>
            <a:off x="2" y="9429780"/>
            <a:ext cx="2946275" cy="496750"/>
          </a:xfrm>
          <a:prstGeom prst="rect">
            <a:avLst/>
          </a:prstGeom>
        </p:spPr>
        <p:txBody>
          <a:bodyPr vert="horz" lIns="91723" tIns="45861" rIns="91723" bIns="45861"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864" y="9429780"/>
            <a:ext cx="2946275" cy="496750"/>
          </a:xfrm>
          <a:prstGeom prst="rect">
            <a:avLst/>
          </a:prstGeom>
        </p:spPr>
        <p:txBody>
          <a:bodyPr vert="horz" lIns="91723" tIns="45861" rIns="91723" bIns="45861" rtlCol="0" anchor="b"/>
          <a:lstStyle>
            <a:lvl1pPr algn="r">
              <a:defRPr sz="1200"/>
            </a:lvl1pPr>
          </a:lstStyle>
          <a:p>
            <a:fld id="{F95CF22F-40ED-4398-A388-04F60CAEE648}" type="slidenum">
              <a:rPr lang="en-GB" smtClean="0"/>
              <a:t>‹#›</a:t>
            </a:fld>
            <a:endParaRPr lang="en-GB" dirty="0"/>
          </a:p>
        </p:txBody>
      </p:sp>
    </p:spTree>
    <p:extLst>
      <p:ext uri="{BB962C8B-B14F-4D97-AF65-F5344CB8AC3E}">
        <p14:creationId xmlns:p14="http://schemas.microsoft.com/office/powerpoint/2010/main" val="42775296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2945659" cy="496412"/>
          </a:xfrm>
          <a:prstGeom prst="rect">
            <a:avLst/>
          </a:prstGeom>
        </p:spPr>
        <p:txBody>
          <a:bodyPr vert="horz" lIns="93465" tIns="46733" rIns="93465" bIns="46733" rtlCol="0"/>
          <a:lstStyle>
            <a:lvl1pPr algn="l">
              <a:defRPr sz="1200"/>
            </a:lvl1pPr>
          </a:lstStyle>
          <a:p>
            <a:endParaRPr lang="en-GB" dirty="0"/>
          </a:p>
        </p:txBody>
      </p:sp>
      <p:sp>
        <p:nvSpPr>
          <p:cNvPr id="3" name="Date Placeholder 2"/>
          <p:cNvSpPr>
            <a:spLocks noGrp="1"/>
          </p:cNvSpPr>
          <p:nvPr>
            <p:ph type="dt" idx="1"/>
          </p:nvPr>
        </p:nvSpPr>
        <p:spPr>
          <a:xfrm>
            <a:off x="3850446" y="1"/>
            <a:ext cx="2945659" cy="496412"/>
          </a:xfrm>
          <a:prstGeom prst="rect">
            <a:avLst/>
          </a:prstGeom>
        </p:spPr>
        <p:txBody>
          <a:bodyPr vert="horz" lIns="93465" tIns="46733" rIns="93465" bIns="46733" rtlCol="0"/>
          <a:lstStyle>
            <a:lvl1pPr algn="r">
              <a:defRPr sz="1200"/>
            </a:lvl1pPr>
          </a:lstStyle>
          <a:p>
            <a:fld id="{0681956D-FF38-451D-B628-FF591EBEEBED}" type="datetimeFigureOut">
              <a:rPr lang="en-US" smtClean="0"/>
              <a:pPr/>
              <a:t>5/25/2023</a:t>
            </a:fld>
            <a:endParaRPr lang="en-GB" dirty="0"/>
          </a:p>
        </p:txBody>
      </p:sp>
      <p:sp>
        <p:nvSpPr>
          <p:cNvPr id="4" name="Slide Image Placeholder 3"/>
          <p:cNvSpPr>
            <a:spLocks noGrp="1" noRot="1" noChangeAspect="1"/>
          </p:cNvSpPr>
          <p:nvPr>
            <p:ph type="sldImg" idx="2"/>
          </p:nvPr>
        </p:nvSpPr>
        <p:spPr>
          <a:xfrm>
            <a:off x="88900" y="742950"/>
            <a:ext cx="6619875" cy="3724275"/>
          </a:xfrm>
          <a:prstGeom prst="rect">
            <a:avLst/>
          </a:prstGeom>
          <a:noFill/>
          <a:ln w="12700">
            <a:solidFill>
              <a:prstClr val="black"/>
            </a:solidFill>
          </a:ln>
        </p:spPr>
        <p:txBody>
          <a:bodyPr vert="horz" lIns="93465" tIns="46733" rIns="93465" bIns="46733" rtlCol="0" anchor="ctr"/>
          <a:lstStyle/>
          <a:p>
            <a:endParaRPr lang="en-GB" dirty="0"/>
          </a:p>
        </p:txBody>
      </p:sp>
      <p:sp>
        <p:nvSpPr>
          <p:cNvPr id="5" name="Notes Placeholder 4"/>
          <p:cNvSpPr>
            <a:spLocks noGrp="1"/>
          </p:cNvSpPr>
          <p:nvPr>
            <p:ph type="body" sz="quarter" idx="3"/>
          </p:nvPr>
        </p:nvSpPr>
        <p:spPr>
          <a:xfrm>
            <a:off x="679768" y="4715908"/>
            <a:ext cx="5438140" cy="4467702"/>
          </a:xfrm>
          <a:prstGeom prst="rect">
            <a:avLst/>
          </a:prstGeom>
        </p:spPr>
        <p:txBody>
          <a:bodyPr vert="horz" lIns="93465" tIns="46733" rIns="93465" bIns="4673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3" y="9430091"/>
            <a:ext cx="2945659" cy="496412"/>
          </a:xfrm>
          <a:prstGeom prst="rect">
            <a:avLst/>
          </a:prstGeom>
        </p:spPr>
        <p:txBody>
          <a:bodyPr vert="horz" lIns="93465" tIns="46733" rIns="93465" bIns="46733"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6" y="9430091"/>
            <a:ext cx="2945659" cy="496412"/>
          </a:xfrm>
          <a:prstGeom prst="rect">
            <a:avLst/>
          </a:prstGeom>
        </p:spPr>
        <p:txBody>
          <a:bodyPr vert="horz" lIns="93465" tIns="46733" rIns="93465" bIns="46733" rtlCol="0" anchor="b"/>
          <a:lstStyle>
            <a:lvl1pPr algn="r">
              <a:defRPr sz="1200"/>
            </a:lvl1pPr>
          </a:lstStyle>
          <a:p>
            <a:fld id="{1CBF56A0-9C03-4970-8DC0-8DFD091419B4}" type="slidenum">
              <a:rPr lang="en-GB" smtClean="0"/>
              <a:pPr/>
              <a:t>‹#›</a:t>
            </a:fld>
            <a:endParaRPr lang="en-GB" dirty="0"/>
          </a:p>
        </p:txBody>
      </p:sp>
    </p:spTree>
    <p:extLst>
      <p:ext uri="{BB962C8B-B14F-4D97-AF65-F5344CB8AC3E}">
        <p14:creationId xmlns:p14="http://schemas.microsoft.com/office/powerpoint/2010/main" val="3266815894"/>
      </p:ext>
    </p:extLst>
  </p:cSld>
  <p:clrMap bg1="lt1" tx1="dk1" bg2="lt2" tx2="dk2" accent1="accent1" accent2="accent2" accent3="accent3" accent4="accent4" accent5="accent5" accent6="accent6" hlink="hlink" folHlink="folHlink"/>
  <p:notesStyle>
    <a:lvl1pPr marL="0" algn="l" defTabSz="903625" rtl="0" eaLnBrk="1" latinLnBrk="0" hangingPunct="1">
      <a:defRPr sz="1200" kern="1200">
        <a:solidFill>
          <a:schemeClr val="tx1"/>
        </a:solidFill>
        <a:latin typeface="+mn-lt"/>
        <a:ea typeface="+mn-ea"/>
        <a:cs typeface="+mn-cs"/>
      </a:defRPr>
    </a:lvl1pPr>
    <a:lvl2pPr marL="451817" algn="l" defTabSz="903625" rtl="0" eaLnBrk="1" latinLnBrk="0" hangingPunct="1">
      <a:defRPr sz="1200" kern="1200">
        <a:solidFill>
          <a:schemeClr val="tx1"/>
        </a:solidFill>
        <a:latin typeface="+mn-lt"/>
        <a:ea typeface="+mn-ea"/>
        <a:cs typeface="+mn-cs"/>
      </a:defRPr>
    </a:lvl2pPr>
    <a:lvl3pPr marL="903625" algn="l" defTabSz="903625" rtl="0" eaLnBrk="1" latinLnBrk="0" hangingPunct="1">
      <a:defRPr sz="1200" kern="1200">
        <a:solidFill>
          <a:schemeClr val="tx1"/>
        </a:solidFill>
        <a:latin typeface="+mn-lt"/>
        <a:ea typeface="+mn-ea"/>
        <a:cs typeface="+mn-cs"/>
      </a:defRPr>
    </a:lvl3pPr>
    <a:lvl4pPr marL="1355451" algn="l" defTabSz="903625" rtl="0" eaLnBrk="1" latinLnBrk="0" hangingPunct="1">
      <a:defRPr sz="1200" kern="1200">
        <a:solidFill>
          <a:schemeClr val="tx1"/>
        </a:solidFill>
        <a:latin typeface="+mn-lt"/>
        <a:ea typeface="+mn-ea"/>
        <a:cs typeface="+mn-cs"/>
      </a:defRPr>
    </a:lvl4pPr>
    <a:lvl5pPr marL="1807248" algn="l" defTabSz="903625" rtl="0" eaLnBrk="1" latinLnBrk="0" hangingPunct="1">
      <a:defRPr sz="1200" kern="1200">
        <a:solidFill>
          <a:schemeClr val="tx1"/>
        </a:solidFill>
        <a:latin typeface="+mn-lt"/>
        <a:ea typeface="+mn-ea"/>
        <a:cs typeface="+mn-cs"/>
      </a:defRPr>
    </a:lvl5pPr>
    <a:lvl6pPr marL="2259056" algn="l" defTabSz="903625" rtl="0" eaLnBrk="1" latinLnBrk="0" hangingPunct="1">
      <a:defRPr sz="1200" kern="1200">
        <a:solidFill>
          <a:schemeClr val="tx1"/>
        </a:solidFill>
        <a:latin typeface="+mn-lt"/>
        <a:ea typeface="+mn-ea"/>
        <a:cs typeface="+mn-cs"/>
      </a:defRPr>
    </a:lvl6pPr>
    <a:lvl7pPr marL="2710882" algn="l" defTabSz="903625" rtl="0" eaLnBrk="1" latinLnBrk="0" hangingPunct="1">
      <a:defRPr sz="1200" kern="1200">
        <a:solidFill>
          <a:schemeClr val="tx1"/>
        </a:solidFill>
        <a:latin typeface="+mn-lt"/>
        <a:ea typeface="+mn-ea"/>
        <a:cs typeface="+mn-cs"/>
      </a:defRPr>
    </a:lvl7pPr>
    <a:lvl8pPr marL="3162697" algn="l" defTabSz="903625" rtl="0" eaLnBrk="1" latinLnBrk="0" hangingPunct="1">
      <a:defRPr sz="1200" kern="1200">
        <a:solidFill>
          <a:schemeClr val="tx1"/>
        </a:solidFill>
        <a:latin typeface="+mn-lt"/>
        <a:ea typeface="+mn-ea"/>
        <a:cs typeface="+mn-cs"/>
      </a:defRPr>
    </a:lvl8pPr>
    <a:lvl9pPr marL="3614508" algn="l" defTabSz="90362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900" y="742950"/>
            <a:ext cx="6619875" cy="37242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CBF56A0-9C03-4970-8DC0-8DFD091419B4}" type="slidenum">
              <a:rPr lang="en-GB" smtClean="0"/>
              <a:pPr/>
              <a:t>1</a:t>
            </a:fld>
            <a:endParaRPr lang="en-GB" dirty="0"/>
          </a:p>
        </p:txBody>
      </p:sp>
    </p:spTree>
    <p:extLst>
      <p:ext uri="{BB962C8B-B14F-4D97-AF65-F5344CB8AC3E}">
        <p14:creationId xmlns:p14="http://schemas.microsoft.com/office/powerpoint/2010/main" val="6554206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900" y="742950"/>
            <a:ext cx="6619875" cy="3724275"/>
          </a:xfrm>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1CBF56A0-9C03-4970-8DC0-8DFD091419B4}" type="slidenum">
              <a:rPr lang="en-GB" smtClean="0"/>
              <a:pPr/>
              <a:t>10</a:t>
            </a:fld>
            <a:endParaRPr lang="en-GB" dirty="0"/>
          </a:p>
        </p:txBody>
      </p:sp>
    </p:spTree>
    <p:extLst>
      <p:ext uri="{BB962C8B-B14F-4D97-AF65-F5344CB8AC3E}">
        <p14:creationId xmlns:p14="http://schemas.microsoft.com/office/powerpoint/2010/main" val="956364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900" y="742950"/>
            <a:ext cx="6619875" cy="3724275"/>
          </a:xfrm>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1CBF56A0-9C03-4970-8DC0-8DFD091419B4}" type="slidenum">
              <a:rPr lang="en-GB" smtClean="0"/>
              <a:pPr/>
              <a:t>11</a:t>
            </a:fld>
            <a:endParaRPr lang="en-GB" dirty="0"/>
          </a:p>
        </p:txBody>
      </p:sp>
    </p:spTree>
    <p:extLst>
      <p:ext uri="{BB962C8B-B14F-4D97-AF65-F5344CB8AC3E}">
        <p14:creationId xmlns:p14="http://schemas.microsoft.com/office/powerpoint/2010/main" val="599538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900" y="742950"/>
            <a:ext cx="6619875" cy="3724275"/>
          </a:xfrm>
        </p:spPr>
      </p:sp>
      <p:sp>
        <p:nvSpPr>
          <p:cNvPr id="3" name="Notes Placeholder 2"/>
          <p:cNvSpPr>
            <a:spLocks noGrp="1"/>
          </p:cNvSpPr>
          <p:nvPr>
            <p:ph type="body" idx="1"/>
          </p:nvPr>
        </p:nvSpPr>
        <p:spPr/>
        <p:txBody>
          <a:bodyPr/>
          <a:lstStyle/>
          <a:p>
            <a:r>
              <a:rPr lang="en-GB" dirty="0"/>
              <a:t>Why did we choose to do it in first place. Verbal reports at the GP recruitment event and from new to practice GP fellows stating they have experienced or seen racism by patients in Somerset. </a:t>
            </a:r>
          </a:p>
        </p:txBody>
      </p:sp>
      <p:sp>
        <p:nvSpPr>
          <p:cNvPr id="4" name="Slide Number Placeholder 3"/>
          <p:cNvSpPr>
            <a:spLocks noGrp="1"/>
          </p:cNvSpPr>
          <p:nvPr>
            <p:ph type="sldNum" sz="quarter" idx="10"/>
          </p:nvPr>
        </p:nvSpPr>
        <p:spPr/>
        <p:txBody>
          <a:bodyPr/>
          <a:lstStyle/>
          <a:p>
            <a:fld id="{1CBF56A0-9C03-4970-8DC0-8DFD091419B4}" type="slidenum">
              <a:rPr lang="en-GB" smtClean="0"/>
              <a:pPr/>
              <a:t>2</a:t>
            </a:fld>
            <a:endParaRPr lang="en-GB" dirty="0"/>
          </a:p>
        </p:txBody>
      </p:sp>
    </p:spTree>
    <p:extLst>
      <p:ext uri="{BB962C8B-B14F-4D97-AF65-F5344CB8AC3E}">
        <p14:creationId xmlns:p14="http://schemas.microsoft.com/office/powerpoint/2010/main" val="3597755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900" y="742950"/>
            <a:ext cx="6619875" cy="3724275"/>
          </a:xfrm>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1CBF56A0-9C03-4970-8DC0-8DFD091419B4}" type="slidenum">
              <a:rPr lang="en-GB" smtClean="0"/>
              <a:pPr/>
              <a:t>3</a:t>
            </a:fld>
            <a:endParaRPr lang="en-GB" dirty="0"/>
          </a:p>
        </p:txBody>
      </p:sp>
    </p:spTree>
    <p:extLst>
      <p:ext uri="{BB962C8B-B14F-4D97-AF65-F5344CB8AC3E}">
        <p14:creationId xmlns:p14="http://schemas.microsoft.com/office/powerpoint/2010/main" val="1886541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900" y="742950"/>
            <a:ext cx="6619875" cy="3724275"/>
          </a:xfrm>
        </p:spPr>
      </p:sp>
      <p:sp>
        <p:nvSpPr>
          <p:cNvPr id="3" name="Notes Placeholder 2"/>
          <p:cNvSpPr>
            <a:spLocks noGrp="1"/>
          </p:cNvSpPr>
          <p:nvPr>
            <p:ph type="body" idx="1"/>
          </p:nvPr>
        </p:nvSpPr>
        <p:spPr/>
        <p:txBody>
          <a:bodyPr/>
          <a:lstStyle/>
          <a:p>
            <a:r>
              <a:rPr lang="en-GB" baseline="0" dirty="0"/>
              <a:t>Interestingly GPs make up 20% of actual GP workforce.</a:t>
            </a:r>
          </a:p>
        </p:txBody>
      </p:sp>
      <p:sp>
        <p:nvSpPr>
          <p:cNvPr id="4" name="Slide Number Placeholder 3"/>
          <p:cNvSpPr>
            <a:spLocks noGrp="1"/>
          </p:cNvSpPr>
          <p:nvPr>
            <p:ph type="sldNum" sz="quarter" idx="10"/>
          </p:nvPr>
        </p:nvSpPr>
        <p:spPr/>
        <p:txBody>
          <a:bodyPr/>
          <a:lstStyle/>
          <a:p>
            <a:fld id="{1CBF56A0-9C03-4970-8DC0-8DFD091419B4}" type="slidenum">
              <a:rPr lang="en-GB" smtClean="0"/>
              <a:pPr/>
              <a:t>4</a:t>
            </a:fld>
            <a:endParaRPr lang="en-GB" dirty="0"/>
          </a:p>
        </p:txBody>
      </p:sp>
    </p:spTree>
    <p:extLst>
      <p:ext uri="{BB962C8B-B14F-4D97-AF65-F5344CB8AC3E}">
        <p14:creationId xmlns:p14="http://schemas.microsoft.com/office/powerpoint/2010/main" val="38942712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900" y="742950"/>
            <a:ext cx="6619875" cy="3724275"/>
          </a:xfrm>
        </p:spPr>
      </p:sp>
      <p:sp>
        <p:nvSpPr>
          <p:cNvPr id="3" name="Notes Placeholder 2"/>
          <p:cNvSpPr>
            <a:spLocks noGrp="1"/>
          </p:cNvSpPr>
          <p:nvPr>
            <p:ph type="body" idx="1"/>
          </p:nvPr>
        </p:nvSpPr>
        <p:spPr/>
        <p:txBody>
          <a:bodyPr/>
          <a:lstStyle/>
          <a:p>
            <a:r>
              <a:rPr lang="en-GB" baseline="0" dirty="0"/>
              <a:t>This is fairly representative of our current staff population.  8.2% of our actual current workforce are classed as ethnic minorities.</a:t>
            </a:r>
          </a:p>
        </p:txBody>
      </p:sp>
      <p:sp>
        <p:nvSpPr>
          <p:cNvPr id="4" name="Slide Number Placeholder 3"/>
          <p:cNvSpPr>
            <a:spLocks noGrp="1"/>
          </p:cNvSpPr>
          <p:nvPr>
            <p:ph type="sldNum" sz="quarter" idx="10"/>
          </p:nvPr>
        </p:nvSpPr>
        <p:spPr/>
        <p:txBody>
          <a:bodyPr/>
          <a:lstStyle/>
          <a:p>
            <a:fld id="{1CBF56A0-9C03-4970-8DC0-8DFD091419B4}" type="slidenum">
              <a:rPr lang="en-GB" smtClean="0"/>
              <a:pPr/>
              <a:t>5</a:t>
            </a:fld>
            <a:endParaRPr lang="en-GB" dirty="0"/>
          </a:p>
        </p:txBody>
      </p:sp>
    </p:spTree>
    <p:extLst>
      <p:ext uri="{BB962C8B-B14F-4D97-AF65-F5344CB8AC3E}">
        <p14:creationId xmlns:p14="http://schemas.microsoft.com/office/powerpoint/2010/main" val="2276187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900" y="742950"/>
            <a:ext cx="6619875" cy="3724275"/>
          </a:xfrm>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1CBF56A0-9C03-4970-8DC0-8DFD091419B4}" type="slidenum">
              <a:rPr lang="en-GB" smtClean="0"/>
              <a:pPr/>
              <a:t>6</a:t>
            </a:fld>
            <a:endParaRPr lang="en-GB" dirty="0"/>
          </a:p>
        </p:txBody>
      </p:sp>
    </p:spTree>
    <p:extLst>
      <p:ext uri="{BB962C8B-B14F-4D97-AF65-F5344CB8AC3E}">
        <p14:creationId xmlns:p14="http://schemas.microsoft.com/office/powerpoint/2010/main" val="3176965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900" y="742950"/>
            <a:ext cx="6619875" cy="3724275"/>
          </a:xfrm>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1CBF56A0-9C03-4970-8DC0-8DFD091419B4}" type="slidenum">
              <a:rPr lang="en-GB" smtClean="0"/>
              <a:pPr/>
              <a:t>7</a:t>
            </a:fld>
            <a:endParaRPr lang="en-GB" dirty="0"/>
          </a:p>
        </p:txBody>
      </p:sp>
    </p:spTree>
    <p:extLst>
      <p:ext uri="{BB962C8B-B14F-4D97-AF65-F5344CB8AC3E}">
        <p14:creationId xmlns:p14="http://schemas.microsoft.com/office/powerpoint/2010/main" val="22842496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900" y="742950"/>
            <a:ext cx="6619875" cy="3724275"/>
          </a:xfrm>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1CBF56A0-9C03-4970-8DC0-8DFD091419B4}" type="slidenum">
              <a:rPr lang="en-GB" smtClean="0"/>
              <a:pPr/>
              <a:t>8</a:t>
            </a:fld>
            <a:endParaRPr lang="en-GB" dirty="0"/>
          </a:p>
        </p:txBody>
      </p:sp>
    </p:spTree>
    <p:extLst>
      <p:ext uri="{BB962C8B-B14F-4D97-AF65-F5344CB8AC3E}">
        <p14:creationId xmlns:p14="http://schemas.microsoft.com/office/powerpoint/2010/main" val="14661189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900" y="742950"/>
            <a:ext cx="6619875" cy="3724275"/>
          </a:xfrm>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1CBF56A0-9C03-4970-8DC0-8DFD091419B4}" type="slidenum">
              <a:rPr lang="en-GB" smtClean="0"/>
              <a:pPr/>
              <a:t>9</a:t>
            </a:fld>
            <a:endParaRPr lang="en-GB" dirty="0"/>
          </a:p>
        </p:txBody>
      </p:sp>
    </p:spTree>
    <p:extLst>
      <p:ext uri="{BB962C8B-B14F-4D97-AF65-F5344CB8AC3E}">
        <p14:creationId xmlns:p14="http://schemas.microsoft.com/office/powerpoint/2010/main" val="14902590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0369" tIns="45183" rIns="90369" bIns="45183" anchor="ctr"/>
          <a:lstStyle/>
          <a:p>
            <a:pPr algn="ctr" eaLnBrk="1" latinLnBrk="0" hangingPunct="1"/>
            <a:endParaRPr kumimoji="0" lang="en-US" sz="1800" dirty="0"/>
          </a:p>
        </p:txBody>
      </p:sp>
      <p:sp>
        <p:nvSpPr>
          <p:cNvPr id="9" name="Title 8"/>
          <p:cNvSpPr>
            <a:spLocks noGrp="1"/>
          </p:cNvSpPr>
          <p:nvPr>
            <p:ph type="ctrTitle"/>
          </p:nvPr>
        </p:nvSpPr>
        <p:spPr>
          <a:xfrm>
            <a:off x="914400" y="1752621"/>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914400" y="3611607"/>
            <a:ext cx="10363200" cy="1199704"/>
          </a:xfrm>
        </p:spPr>
        <p:txBody>
          <a:bodyPr lIns="45183" rIns="45183"/>
          <a:lstStyle>
            <a:lvl1pPr marL="0" marR="63213" indent="0" algn="r">
              <a:buNone/>
              <a:defRPr>
                <a:solidFill>
                  <a:schemeClr val="tx2"/>
                </a:solidFill>
              </a:defRPr>
            </a:lvl1pPr>
            <a:lvl2pPr marL="451817" indent="0" algn="ctr">
              <a:buNone/>
            </a:lvl2pPr>
            <a:lvl3pPr marL="903625" indent="0" algn="ctr">
              <a:buNone/>
            </a:lvl3pPr>
            <a:lvl4pPr marL="1355451" indent="0" algn="ctr">
              <a:buNone/>
            </a:lvl4pPr>
            <a:lvl5pPr marL="1807248" indent="0" algn="ctr">
              <a:buNone/>
            </a:lvl5pPr>
            <a:lvl6pPr marL="2259056" indent="0" algn="ctr">
              <a:buNone/>
            </a:lvl6pPr>
            <a:lvl7pPr marL="2710882" indent="0" algn="ctr">
              <a:buNone/>
            </a:lvl7pPr>
            <a:lvl8pPr marL="3162697" indent="0" algn="ctr">
              <a:buNone/>
            </a:lvl8pPr>
            <a:lvl9pPr marL="3614508" indent="0" algn="ctr">
              <a:buNone/>
            </a:lvl9pPr>
            <a:extLst/>
          </a:lstStyle>
          <a:p>
            <a:r>
              <a:rPr kumimoji="0" lang="en-US"/>
              <a:t>Click to edit Master subtitle style</a:t>
            </a:r>
          </a:p>
        </p:txBody>
      </p:sp>
      <p:grpSp>
        <p:nvGrpSpPr>
          <p:cNvPr id="2" name="Group 1"/>
          <p:cNvGrpSpPr/>
          <p:nvPr/>
        </p:nvGrpSpPr>
        <p:grpSpPr>
          <a:xfrm>
            <a:off x="-4910"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0EEF934-3176-4133-83AB-A1CECF336D86}" type="datetimeFigureOut">
              <a:rPr lang="en-US" smtClean="0"/>
              <a:pPr/>
              <a:t>5/25/2023</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7A693DB-2477-4E0F-9AFD-DAA4A828813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609600" y="1481332"/>
            <a:ext cx="109728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0EEF934-3176-4133-83AB-A1CECF336D86}" type="datetimeFigureOut">
              <a:rPr lang="en-US" smtClean="0"/>
              <a:pPr/>
              <a:t>5/25/2023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A693DB-2477-4E0F-9AFD-DAA4A828813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2" y="274660"/>
            <a:ext cx="236996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44"/>
            <a:ext cx="84328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0EEF934-3176-4133-83AB-A1CECF336D86}" type="datetimeFigureOut">
              <a:rPr lang="en-US" smtClean="0"/>
              <a:pPr/>
              <a:t>5/25/2023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A693DB-2477-4E0F-9AFD-DAA4A828813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0EEF934-3176-4133-83AB-A1CECF336D86}" type="datetimeFigureOut">
              <a:rPr lang="en-US" smtClean="0"/>
              <a:pPr/>
              <a:t>5/25/2023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A693DB-2477-4E0F-9AFD-DAA4A8288137}" type="slidenum">
              <a:rPr lang="en-US" smtClean="0"/>
              <a:pPr/>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5"/>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5230284" y="2931712"/>
            <a:ext cx="6096000" cy="1454888"/>
          </a:xfrm>
        </p:spPr>
        <p:txBody>
          <a:bodyPr lIns="90369" rIns="90369"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0EEF934-3176-4133-83AB-A1CECF336D86}" type="datetimeFigureOut">
              <a:rPr lang="en-US" smtClean="0"/>
              <a:pPr/>
              <a:t>5/25/2023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A693DB-2477-4E0F-9AFD-DAA4A8288137}" type="slidenum">
              <a:rPr lang="en-US" smtClean="0"/>
              <a:pPr/>
              <a:t>‹#›</a:t>
            </a:fld>
            <a:endParaRPr lang="en-US" dirty="0"/>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90369" tIns="45183" rIns="90369" bIns="45183" anchor="ctr"/>
          <a:lstStyle/>
          <a:p>
            <a:pPr algn="l" eaLnBrk="1" latinLnBrk="0" hangingPunct="1"/>
            <a:endParaRPr kumimoji="0" lang="en-US" sz="1800" dirty="0"/>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90369" tIns="45183" rIns="90369" bIns="45183" anchor="ctr"/>
          <a:lstStyle/>
          <a:p>
            <a:pPr algn="l" eaLnBrk="1" latinLnBrk="0" hangingPunct="1"/>
            <a:endParaRPr kumimoji="0" lang="en-US" sz="1800"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48"/>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481348"/>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0EEF934-3176-4133-83AB-A1CECF336D86}" type="datetimeFigureOut">
              <a:rPr lang="en-US" smtClean="0"/>
              <a:pPr/>
              <a:t>5/25/2023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A693DB-2477-4E0F-9AFD-DAA4A8288137}" type="slidenum">
              <a:rPr lang="en-US" smtClean="0"/>
              <a:pPr/>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0735"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509" y="5410200"/>
            <a:ext cx="5389033" cy="762000"/>
          </a:xfrm>
          <a:solidFill>
            <a:schemeClr val="accent1"/>
          </a:solidFill>
          <a:ln w="9652">
            <a:solidFill>
              <a:schemeClr val="accent1"/>
            </a:solidFill>
            <a:miter lim="800000"/>
          </a:ln>
        </p:spPr>
        <p:txBody>
          <a:bodyPr lIns="180735"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444314"/>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509" y="1444314"/>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0EEF934-3176-4133-83AB-A1CECF336D86}" type="datetimeFigureOut">
              <a:rPr lang="en-US" smtClean="0"/>
              <a:pPr/>
              <a:t>5/25/2023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7A693DB-2477-4E0F-9AFD-DAA4A8288137}"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0EEF934-3176-4133-83AB-A1CECF336D86}" type="datetimeFigureOut">
              <a:rPr lang="en-US" smtClean="0"/>
              <a:pPr/>
              <a:t>5/25/2023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7A693DB-2477-4E0F-9AFD-DAA4A8288137}" type="slidenum">
              <a:rPr lang="en-US" smtClean="0"/>
              <a:pPr/>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EEF934-3176-4133-83AB-A1CECF336D86}" type="datetimeFigureOut">
              <a:rPr lang="en-US" smtClean="0"/>
              <a:pPr/>
              <a:t>5/25/2023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7A693DB-2477-4E0F-9AFD-DAA4A828813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5892800" y="5355105"/>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p>
            <a:fld id="{90EEF934-3176-4133-83AB-A1CECF336D86}" type="datetimeFigureOut">
              <a:rPr lang="en-US" smtClean="0"/>
              <a:pPr/>
              <a:t>5/25/2023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A693DB-2477-4E0F-9AFD-DAA4A8288137}"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4" y="5443404"/>
            <a:ext cx="9550400" cy="648232"/>
          </a:xfrm>
          <a:noFill/>
        </p:spPr>
        <p:txBody>
          <a:bodyPr lIns="90369" tIns="0" rIns="90369" anchor="t"/>
          <a:lstStyle>
            <a:lvl1pPr marL="0" marR="18059"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90EEF934-3176-4133-83AB-A1CECF336D86}" type="datetimeFigureOut">
              <a:rPr lang="en-US" smtClean="0"/>
              <a:pPr/>
              <a:t>5/25/2023</a:t>
            </a:fld>
            <a:endParaRPr lang="en-US" dirty="0"/>
          </a:p>
        </p:txBody>
      </p:sp>
      <p:sp>
        <p:nvSpPr>
          <p:cNvPr id="6" name="Footer Placeholder 5"/>
          <p:cNvSpPr>
            <a:spLocks noGrp="1"/>
          </p:cNvSpPr>
          <p:nvPr>
            <p:ph type="ftr" sz="quarter" idx="11"/>
          </p:nvPr>
        </p:nvSpPr>
        <p:spPr>
          <a:xfrm>
            <a:off x="5840262" y="6408069"/>
            <a:ext cx="313424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7A693DB-2477-4E0F-9AFD-DAA4A8288137}" type="slidenum">
              <a:rPr lang="en-US" smtClean="0"/>
              <a:pPr/>
              <a:t>‹#›</a:t>
            </a:fld>
            <a:endParaRPr lang="en-US" dirty="0"/>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955414" y="5002013"/>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0369" tIns="45183" rIns="90369" bIns="45183" anchor="t" compatLnSpc="1"/>
          <a:lstStyle/>
          <a:p>
            <a:endParaRPr kumimoji="0" lang="en-US" sz="1800" dirty="0"/>
          </a:p>
        </p:txBody>
      </p:sp>
      <p:sp>
        <p:nvSpPr>
          <p:cNvPr id="9" name="Freeform 8"/>
          <p:cNvSpPr>
            <a:spLocks/>
          </p:cNvSpPr>
          <p:nvPr/>
        </p:nvSpPr>
        <p:spPr bwMode="auto">
          <a:xfrm>
            <a:off x="-71309" y="5785028"/>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0369" tIns="45183" rIns="90369" bIns="45183" anchor="t" compatLnSpc="1"/>
          <a:lstStyle/>
          <a:p>
            <a:endParaRPr kumimoji="0" lang="en-US" sz="1800" dirty="0"/>
          </a:p>
        </p:txBody>
      </p:sp>
      <p:sp>
        <p:nvSpPr>
          <p:cNvPr id="10" name="Right Triangle 9"/>
          <p:cNvSpPr>
            <a:spLocks/>
          </p:cNvSpPr>
          <p:nvPr/>
        </p:nvSpPr>
        <p:spPr bwMode="auto">
          <a:xfrm>
            <a:off x="-8055"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0369" tIns="45183" rIns="90369" bIns="45183" anchor="ctr" compatLnSpc="1"/>
          <a:lstStyle/>
          <a:p>
            <a:pPr algn="ctr" eaLnBrk="1" latinLnBrk="0" hangingPunct="1"/>
            <a:endParaRPr kumimoji="0" lang="en-US" sz="1800" dirty="0"/>
          </a:p>
        </p:txBody>
      </p:sp>
      <p:cxnSp>
        <p:nvCxnSpPr>
          <p:cNvPr id="11" name="Straight Connector 10"/>
          <p:cNvCxnSpPr/>
          <p:nvPr/>
        </p:nvCxnSpPr>
        <p:spPr>
          <a:xfrm>
            <a:off x="-12300" y="5787742"/>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90369" tIns="45183" rIns="90369" bIns="45183" anchor="ctr"/>
          <a:lstStyle/>
          <a:p>
            <a:pPr algn="l" eaLnBrk="1" latinLnBrk="0" hangingPunct="1"/>
            <a:endParaRPr kumimoji="0" lang="en-US" sz="1800" dirty="0"/>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90369" tIns="45183" rIns="90369" bIns="45183" anchor="ctr"/>
          <a:lstStyle/>
          <a:p>
            <a:pPr algn="l" eaLnBrk="1" latinLnBrk="0" hangingPunct="1"/>
            <a:endParaRPr kumimoji="0" lang="en-US" sz="1800"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955414" y="5002013"/>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0369" tIns="45183" rIns="90369" bIns="45183" anchor="t" compatLnSpc="1"/>
          <a:lstStyle/>
          <a:p>
            <a:endParaRPr kumimoji="0" lang="en-US" sz="1800" dirty="0"/>
          </a:p>
        </p:txBody>
      </p:sp>
      <p:sp>
        <p:nvSpPr>
          <p:cNvPr id="12" name="Freeform 11"/>
          <p:cNvSpPr>
            <a:spLocks/>
          </p:cNvSpPr>
          <p:nvPr/>
        </p:nvSpPr>
        <p:spPr bwMode="auto">
          <a:xfrm>
            <a:off x="-71309" y="5785028"/>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0369" tIns="45183" rIns="90369" bIns="45183" anchor="t" compatLnSpc="1"/>
          <a:lstStyle/>
          <a:p>
            <a:endParaRPr kumimoji="0" lang="en-US" sz="1800" dirty="0"/>
          </a:p>
        </p:txBody>
      </p:sp>
      <p:sp>
        <p:nvSpPr>
          <p:cNvPr id="14" name="Right Triangle 13"/>
          <p:cNvSpPr>
            <a:spLocks/>
          </p:cNvSpPr>
          <p:nvPr/>
        </p:nvSpPr>
        <p:spPr bwMode="auto">
          <a:xfrm>
            <a:off x="-8055" y="5791253"/>
            <a:ext cx="4536419"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0369" tIns="45183" rIns="90369" bIns="45183" anchor="ctr" compatLnSpc="1"/>
          <a:lstStyle/>
          <a:p>
            <a:pPr algn="ctr" eaLnBrk="1" latinLnBrk="0" hangingPunct="1"/>
            <a:endParaRPr kumimoji="0" lang="en-US" sz="1800" dirty="0"/>
          </a:p>
        </p:txBody>
      </p:sp>
      <p:cxnSp>
        <p:nvCxnSpPr>
          <p:cNvPr id="15" name="Straight Connector 14"/>
          <p:cNvCxnSpPr/>
          <p:nvPr/>
        </p:nvCxnSpPr>
        <p:spPr>
          <a:xfrm>
            <a:off x="-12300" y="5787742"/>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lIns="90369" tIns="45183" rIns="90369" bIns="45183"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609600" y="1481348"/>
            <a:ext cx="10972800" cy="4525963"/>
          </a:xfrm>
          <a:prstGeom prst="rect">
            <a:avLst/>
          </a:prstGeom>
        </p:spPr>
        <p:txBody>
          <a:bodyPr vert="horz" lIns="90369" tIns="45183" rIns="90369" bIns="45183">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8969376" y="6407944"/>
            <a:ext cx="2560320" cy="365760"/>
          </a:xfrm>
          <a:prstGeom prst="rect">
            <a:avLst/>
          </a:prstGeom>
        </p:spPr>
        <p:txBody>
          <a:bodyPr vert="horz" lIns="90369" tIns="45183" rIns="90369" bIns="45183" anchor="b"/>
          <a:lstStyle>
            <a:lvl1pPr algn="l" eaLnBrk="1" latinLnBrk="0" hangingPunct="1">
              <a:defRPr kumimoji="0" sz="1000">
                <a:solidFill>
                  <a:schemeClr val="tx1"/>
                </a:solidFill>
              </a:defRPr>
            </a:lvl1pPr>
            <a:extLst/>
          </a:lstStyle>
          <a:p>
            <a:fld id="{90EEF934-3176-4133-83AB-A1CECF336D86}" type="datetimeFigureOut">
              <a:rPr lang="en-US" smtClean="0"/>
              <a:pPr/>
              <a:t>5/25/2023</a:t>
            </a:fld>
            <a:endParaRPr lang="en-US" dirty="0"/>
          </a:p>
        </p:txBody>
      </p:sp>
      <p:sp>
        <p:nvSpPr>
          <p:cNvPr id="22" name="Footer Placeholder 21"/>
          <p:cNvSpPr>
            <a:spLocks noGrp="1"/>
          </p:cNvSpPr>
          <p:nvPr>
            <p:ph type="ftr" sz="quarter" idx="3"/>
          </p:nvPr>
        </p:nvSpPr>
        <p:spPr>
          <a:xfrm>
            <a:off x="5840262" y="6408069"/>
            <a:ext cx="3134241" cy="365125"/>
          </a:xfrm>
          <a:prstGeom prst="rect">
            <a:avLst/>
          </a:prstGeom>
        </p:spPr>
        <p:txBody>
          <a:bodyPr vert="horz" lIns="90369" tIns="45183" rIns="90369" bIns="45183"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11529696" y="6408069"/>
            <a:ext cx="487680" cy="365125"/>
          </a:xfrm>
          <a:prstGeom prst="rect">
            <a:avLst/>
          </a:prstGeom>
        </p:spPr>
        <p:txBody>
          <a:bodyPr vert="horz" lIns="90369" tIns="45183" rIns="90369" bIns="45183" anchor="b"/>
          <a:lstStyle>
            <a:lvl1pPr algn="r" eaLnBrk="1" latinLnBrk="0" hangingPunct="1">
              <a:defRPr kumimoji="0" sz="1000" b="0">
                <a:solidFill>
                  <a:schemeClr val="tx1"/>
                </a:solidFill>
              </a:defRPr>
            </a:lvl1pPr>
            <a:extLst/>
          </a:lstStyle>
          <a:p>
            <a:fld id="{17A693DB-2477-4E0F-9AFD-DAA4A828813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1445" indent="-253008"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14483" indent="-225912"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49414" indent="-225912"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29519" indent="-225912"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55451" indent="-225912"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581347" indent="-225912"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07248" indent="-225912"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33166" indent="-225912"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59056" indent="-225912"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1817" algn="l" rtl="0" eaLnBrk="1" latinLnBrk="0" hangingPunct="1">
        <a:defRPr kumimoji="0" kern="1200">
          <a:solidFill>
            <a:schemeClr val="tx1"/>
          </a:solidFill>
          <a:latin typeface="+mn-lt"/>
          <a:ea typeface="+mn-ea"/>
          <a:cs typeface="+mn-cs"/>
        </a:defRPr>
      </a:lvl2pPr>
      <a:lvl3pPr marL="903625" algn="l" rtl="0" eaLnBrk="1" latinLnBrk="0" hangingPunct="1">
        <a:defRPr kumimoji="0" kern="1200">
          <a:solidFill>
            <a:schemeClr val="tx1"/>
          </a:solidFill>
          <a:latin typeface="+mn-lt"/>
          <a:ea typeface="+mn-ea"/>
          <a:cs typeface="+mn-cs"/>
        </a:defRPr>
      </a:lvl3pPr>
      <a:lvl4pPr marL="1355451" algn="l" rtl="0" eaLnBrk="1" latinLnBrk="0" hangingPunct="1">
        <a:defRPr kumimoji="0" kern="1200">
          <a:solidFill>
            <a:schemeClr val="tx1"/>
          </a:solidFill>
          <a:latin typeface="+mn-lt"/>
          <a:ea typeface="+mn-ea"/>
          <a:cs typeface="+mn-cs"/>
        </a:defRPr>
      </a:lvl4pPr>
      <a:lvl5pPr marL="1807248" algn="l" rtl="0" eaLnBrk="1" latinLnBrk="0" hangingPunct="1">
        <a:defRPr kumimoji="0" kern="1200">
          <a:solidFill>
            <a:schemeClr val="tx1"/>
          </a:solidFill>
          <a:latin typeface="+mn-lt"/>
          <a:ea typeface="+mn-ea"/>
          <a:cs typeface="+mn-cs"/>
        </a:defRPr>
      </a:lvl5pPr>
      <a:lvl6pPr marL="2259056" algn="l" rtl="0" eaLnBrk="1" latinLnBrk="0" hangingPunct="1">
        <a:defRPr kumimoji="0" kern="1200">
          <a:solidFill>
            <a:schemeClr val="tx1"/>
          </a:solidFill>
          <a:latin typeface="+mn-lt"/>
          <a:ea typeface="+mn-ea"/>
          <a:cs typeface="+mn-cs"/>
        </a:defRPr>
      </a:lvl6pPr>
      <a:lvl7pPr marL="2710882" algn="l" rtl="0" eaLnBrk="1" latinLnBrk="0" hangingPunct="1">
        <a:defRPr kumimoji="0" kern="1200">
          <a:solidFill>
            <a:schemeClr val="tx1"/>
          </a:solidFill>
          <a:latin typeface="+mn-lt"/>
          <a:ea typeface="+mn-ea"/>
          <a:cs typeface="+mn-cs"/>
        </a:defRPr>
      </a:lvl7pPr>
      <a:lvl8pPr marL="3162697" algn="l" rtl="0" eaLnBrk="1" latinLnBrk="0" hangingPunct="1">
        <a:defRPr kumimoji="0" kern="1200">
          <a:solidFill>
            <a:schemeClr val="tx1"/>
          </a:solidFill>
          <a:latin typeface="+mn-lt"/>
          <a:ea typeface="+mn-ea"/>
          <a:cs typeface="+mn-cs"/>
        </a:defRPr>
      </a:lvl8pPr>
      <a:lvl9pPr marL="3614508"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7568" y="980748"/>
            <a:ext cx="7772400" cy="2304237"/>
          </a:xfrm>
        </p:spPr>
        <p:txBody>
          <a:bodyPr>
            <a:normAutofit/>
          </a:bodyPr>
          <a:lstStyle/>
          <a:p>
            <a:pPr algn="ctr"/>
            <a:r>
              <a:rPr lang="en-US" sz="4000" dirty="0">
                <a:latin typeface="Calibri" panose="020F0502020204030204" pitchFamily="34" charset="0"/>
              </a:rPr>
              <a:t> </a:t>
            </a:r>
          </a:p>
        </p:txBody>
      </p:sp>
      <p:sp>
        <p:nvSpPr>
          <p:cNvPr id="3" name="Subtitle 2"/>
          <p:cNvSpPr>
            <a:spLocks noGrp="1"/>
          </p:cNvSpPr>
          <p:nvPr>
            <p:ph type="subTitle" idx="1"/>
          </p:nvPr>
        </p:nvSpPr>
        <p:spPr>
          <a:xfrm>
            <a:off x="1991544" y="2132876"/>
            <a:ext cx="8424936" cy="2304237"/>
          </a:xfrm>
        </p:spPr>
        <p:txBody>
          <a:bodyPr>
            <a:normAutofit/>
          </a:bodyPr>
          <a:lstStyle/>
          <a:p>
            <a:pPr algn="ctr"/>
            <a:br>
              <a:rPr lang="en-GB" sz="3200" b="1" dirty="0">
                <a:latin typeface="Calibri" panose="020F0502020204030204" pitchFamily="34" charset="0"/>
                <a:cs typeface="Calibri" panose="020F0502020204030204" pitchFamily="34" charset="0"/>
              </a:rPr>
            </a:br>
            <a:r>
              <a:rPr lang="en-GB" sz="4000" b="1" dirty="0">
                <a:latin typeface="Calibri" panose="020F0502020204030204" pitchFamily="34" charset="0"/>
                <a:cs typeface="Calibri" panose="020F0502020204030204" pitchFamily="34" charset="0"/>
              </a:rPr>
              <a:t>Discrimination and Harassment in </a:t>
            </a:r>
          </a:p>
          <a:p>
            <a:pPr algn="ctr"/>
            <a:r>
              <a:rPr lang="en-GB" sz="4000" b="1" dirty="0">
                <a:latin typeface="Calibri" panose="020F0502020204030204" pitchFamily="34" charset="0"/>
                <a:cs typeface="Calibri" panose="020F0502020204030204" pitchFamily="34" charset="0"/>
              </a:rPr>
              <a:t>General Practice within Somerset</a:t>
            </a:r>
            <a:br>
              <a:rPr lang="en-GB" sz="4000" dirty="0">
                <a:latin typeface="Arial" panose="020B0604020202020204" pitchFamily="34" charset="0"/>
                <a:cs typeface="Arial" panose="020B0604020202020204" pitchFamily="34" charset="0"/>
              </a:rPr>
            </a:br>
            <a:r>
              <a:rPr lang="en-GB" sz="2800" b="1" dirty="0" err="1">
                <a:latin typeface="Calibri" panose="020F0502020204030204" pitchFamily="34" charset="0"/>
                <a:cs typeface="Calibri" panose="020F0502020204030204" pitchFamily="34" charset="0"/>
              </a:rPr>
              <a:t>Somerset</a:t>
            </a:r>
            <a:r>
              <a:rPr lang="en-GB" sz="2800" b="1" dirty="0">
                <a:latin typeface="Calibri" panose="020F0502020204030204" pitchFamily="34" charset="0"/>
                <a:cs typeface="Calibri" panose="020F0502020204030204" pitchFamily="34" charset="0"/>
              </a:rPr>
              <a:t> LMC and Training Hub</a:t>
            </a:r>
            <a:endParaRPr lang="en-GB" sz="4000" b="1" dirty="0">
              <a:latin typeface="Calibri" panose="020F0502020204030204" pitchFamily="34" charset="0"/>
            </a:endParaRPr>
          </a:p>
        </p:txBody>
      </p:sp>
      <p:pic>
        <p:nvPicPr>
          <p:cNvPr id="1026" name="Picture 2" descr="untitled"/>
          <p:cNvPicPr>
            <a:picLocks noChangeAspect="1" noChangeArrowheads="1"/>
          </p:cNvPicPr>
          <p:nvPr/>
        </p:nvPicPr>
        <p:blipFill>
          <a:blip r:embed="rId3" cstate="print"/>
          <a:srcRect/>
          <a:stretch>
            <a:fillRect/>
          </a:stretch>
        </p:blipFill>
        <p:spPr bwMode="auto">
          <a:xfrm>
            <a:off x="9181034" y="332659"/>
            <a:ext cx="803400" cy="1440159"/>
          </a:xfrm>
          <a:prstGeom prst="rect">
            <a:avLst/>
          </a:prstGeom>
          <a:noFill/>
          <a:ln w="9525" algn="in">
            <a:noFill/>
            <a:miter lim="800000"/>
            <a:headEnd/>
            <a:tailEnd/>
          </a:ln>
          <a:effectLst/>
        </p:spPr>
      </p:pic>
      <p:pic>
        <p:nvPicPr>
          <p:cNvPr id="5" name="Picture 4" descr="K:\My Documents\Local Medical Comittee\Admin\Jill\2014\Master Logo\LMC_Logo_Colour.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51584" y="576487"/>
            <a:ext cx="1502410" cy="105231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1596857"/>
            <a:ext cx="8229600" cy="4410435"/>
          </a:xfrm>
        </p:spPr>
        <p:txBody>
          <a:bodyPr>
            <a:normAutofit/>
          </a:bodyPr>
          <a:lstStyle/>
          <a:p>
            <a:pPr>
              <a:spcAft>
                <a:spcPts val="600"/>
              </a:spcAft>
            </a:pPr>
            <a:endParaRPr lang="en-GB" sz="4200" dirty="0">
              <a:latin typeface="Rockwell" pitchFamily="18" charset="0"/>
            </a:endParaRPr>
          </a:p>
          <a:p>
            <a:pPr marL="108450" indent="0">
              <a:spcAft>
                <a:spcPts val="600"/>
              </a:spcAft>
              <a:buNone/>
            </a:pPr>
            <a:endParaRPr lang="en-GB" sz="4500" b="1" dirty="0"/>
          </a:p>
          <a:p>
            <a:pPr marL="108450" indent="0">
              <a:spcAft>
                <a:spcPts val="600"/>
              </a:spcAft>
              <a:buNone/>
            </a:pPr>
            <a:endParaRPr lang="en-US" sz="2800" dirty="0"/>
          </a:p>
          <a:p>
            <a:pPr lvl="1">
              <a:spcAft>
                <a:spcPts val="600"/>
              </a:spcAft>
            </a:pPr>
            <a:endParaRPr lang="en-GB" sz="2400" dirty="0"/>
          </a:p>
          <a:p>
            <a:pPr lvl="1">
              <a:spcAft>
                <a:spcPts val="600"/>
              </a:spcAft>
            </a:pPr>
            <a:endParaRPr lang="en-GB" sz="2400" dirty="0"/>
          </a:p>
          <a:p>
            <a:pPr lvl="1">
              <a:spcAft>
                <a:spcPts val="600"/>
              </a:spcAft>
            </a:pPr>
            <a:endParaRPr lang="en-GB" sz="2400" dirty="0"/>
          </a:p>
        </p:txBody>
      </p:sp>
      <p:sp>
        <p:nvSpPr>
          <p:cNvPr id="4" name="Title 2">
            <a:extLst>
              <a:ext uri="{FF2B5EF4-FFF2-40B4-BE49-F238E27FC236}">
                <a16:creationId xmlns:a16="http://schemas.microsoft.com/office/drawing/2014/main" id="{7863854D-C430-41E7-B660-05447B88CAEE}"/>
              </a:ext>
            </a:extLst>
          </p:cNvPr>
          <p:cNvSpPr>
            <a:spLocks noGrp="1"/>
          </p:cNvSpPr>
          <p:nvPr>
            <p:ph type="title"/>
          </p:nvPr>
        </p:nvSpPr>
        <p:spPr>
          <a:xfrm>
            <a:off x="1991544" y="260648"/>
            <a:ext cx="8229600" cy="1143000"/>
          </a:xfrm>
        </p:spPr>
        <p:txBody>
          <a:bodyPr>
            <a:normAutofit fontScale="90000"/>
          </a:bodyPr>
          <a:lstStyle/>
          <a:p>
            <a:pPr algn="ctr"/>
            <a:r>
              <a:rPr lang="en-US" cap="all" dirty="0">
                <a:latin typeface="Calibri" panose="020F0502020204030204" pitchFamily="34" charset="0"/>
                <a:cs typeface="Calibri" panose="020F0502020204030204" pitchFamily="34" charset="0"/>
              </a:rPr>
              <a:t>What do you think we should do about it?</a:t>
            </a:r>
          </a:p>
        </p:txBody>
      </p:sp>
      <p:sp>
        <p:nvSpPr>
          <p:cNvPr id="3" name="TextBox 2">
            <a:extLst>
              <a:ext uri="{FF2B5EF4-FFF2-40B4-BE49-F238E27FC236}">
                <a16:creationId xmlns:a16="http://schemas.microsoft.com/office/drawing/2014/main" id="{AF123DDF-4605-4B72-AEDE-32DDBA8CFBBE}"/>
              </a:ext>
            </a:extLst>
          </p:cNvPr>
          <p:cNvSpPr txBox="1"/>
          <p:nvPr/>
        </p:nvSpPr>
        <p:spPr>
          <a:xfrm>
            <a:off x="1981200" y="1772816"/>
            <a:ext cx="8229600" cy="3816429"/>
          </a:xfrm>
          <a:prstGeom prst="rect">
            <a:avLst/>
          </a:prstGeom>
          <a:noFill/>
        </p:spPr>
        <p:txBody>
          <a:bodyPr wrap="square" rtlCol="0">
            <a:spAutoFit/>
          </a:bodyPr>
          <a:lstStyle/>
          <a:p>
            <a:pPr marL="285750" indent="-285750">
              <a:buFont typeface="Arial" panose="020B0604020202020204" pitchFamily="34" charset="0"/>
              <a:buChar char="•"/>
            </a:pPr>
            <a:r>
              <a:rPr lang="en-GB" sz="2200" dirty="0">
                <a:latin typeface="Calibri" panose="020F0502020204030204" pitchFamily="34" charset="0"/>
                <a:cs typeface="Calibri" panose="020F0502020204030204" pitchFamily="34" charset="0"/>
              </a:rPr>
              <a:t>25 people suggested practical things to tackle racial discrimination or harassment (regardless of whether they had experienced any):</a:t>
            </a:r>
            <a:br>
              <a:rPr lang="en-GB" sz="2200" dirty="0">
                <a:latin typeface="Calibri" panose="020F0502020204030204" pitchFamily="34" charset="0"/>
                <a:cs typeface="Calibri" panose="020F0502020204030204" pitchFamily="34" charset="0"/>
              </a:rPr>
            </a:br>
            <a:endParaRPr lang="en-GB" sz="22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2200" b="1" dirty="0">
                <a:latin typeface="Calibri" panose="020F0502020204030204" pitchFamily="34" charset="0"/>
                <a:cs typeface="Calibri" panose="020F0502020204030204" pitchFamily="34" charset="0"/>
              </a:rPr>
              <a:t>Training and education</a:t>
            </a:r>
            <a:br>
              <a:rPr lang="en-GB" sz="2200" b="1" dirty="0">
                <a:latin typeface="Calibri" panose="020F0502020204030204" pitchFamily="34" charset="0"/>
                <a:cs typeface="Calibri" panose="020F0502020204030204" pitchFamily="34" charset="0"/>
              </a:rPr>
            </a:br>
            <a:endParaRPr lang="en-GB" sz="2200" b="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2200" b="1" dirty="0">
                <a:latin typeface="Calibri" panose="020F0502020204030204" pitchFamily="34" charset="0"/>
                <a:cs typeface="Calibri" panose="020F0502020204030204" pitchFamily="34" charset="0"/>
              </a:rPr>
              <a:t>Recruiting</a:t>
            </a:r>
            <a:r>
              <a:rPr lang="en-GB" sz="2200" dirty="0">
                <a:latin typeface="Calibri" panose="020F0502020204030204" pitchFamily="34" charset="0"/>
                <a:cs typeface="Calibri" panose="020F0502020204030204" pitchFamily="34" charset="0"/>
              </a:rPr>
              <a:t> diverse people to leadership roles and setting equality diversity targets </a:t>
            </a:r>
            <a:br>
              <a:rPr lang="en-GB" sz="2200" dirty="0">
                <a:latin typeface="Calibri" panose="020F0502020204030204" pitchFamily="34" charset="0"/>
                <a:cs typeface="Calibri" panose="020F0502020204030204" pitchFamily="34" charset="0"/>
              </a:rPr>
            </a:br>
            <a:endParaRPr lang="en-GB" sz="22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2200" b="1" dirty="0">
                <a:latin typeface="Calibri" panose="020F0502020204030204" pitchFamily="34" charset="0"/>
                <a:cs typeface="Calibri" panose="020F0502020204030204" pitchFamily="34" charset="0"/>
              </a:rPr>
              <a:t>Zero tolerance campaign</a:t>
            </a:r>
            <a:br>
              <a:rPr lang="en-GB" sz="2200" b="1" dirty="0">
                <a:latin typeface="Calibri" panose="020F0502020204030204" pitchFamily="34" charset="0"/>
                <a:cs typeface="Calibri" panose="020F0502020204030204" pitchFamily="34" charset="0"/>
              </a:rPr>
            </a:br>
            <a:endParaRPr lang="en-GB" sz="2200" b="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2200" b="1" dirty="0">
                <a:latin typeface="Calibri" panose="020F0502020204030204" pitchFamily="34" charset="0"/>
                <a:cs typeface="Calibri" panose="020F0502020204030204" pitchFamily="34" charset="0"/>
              </a:rPr>
              <a:t>Awareness campaign</a:t>
            </a:r>
          </a:p>
        </p:txBody>
      </p:sp>
    </p:spTree>
    <p:extLst>
      <p:ext uri="{BB962C8B-B14F-4D97-AF65-F5344CB8AC3E}">
        <p14:creationId xmlns:p14="http://schemas.microsoft.com/office/powerpoint/2010/main" val="1944151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1596857"/>
            <a:ext cx="8229600" cy="4410435"/>
          </a:xfrm>
        </p:spPr>
        <p:txBody>
          <a:bodyPr>
            <a:normAutofit/>
          </a:bodyPr>
          <a:lstStyle/>
          <a:p>
            <a:pPr>
              <a:spcAft>
                <a:spcPts val="600"/>
              </a:spcAft>
            </a:pPr>
            <a:endParaRPr lang="en-GB" sz="4200" dirty="0">
              <a:latin typeface="Rockwell" pitchFamily="18" charset="0"/>
            </a:endParaRPr>
          </a:p>
          <a:p>
            <a:pPr marL="108450" indent="0">
              <a:spcAft>
                <a:spcPts val="600"/>
              </a:spcAft>
              <a:buNone/>
            </a:pPr>
            <a:endParaRPr lang="en-GB" sz="4500" b="1" dirty="0"/>
          </a:p>
          <a:p>
            <a:pPr marL="108450" indent="0">
              <a:spcAft>
                <a:spcPts val="600"/>
              </a:spcAft>
              <a:buNone/>
            </a:pPr>
            <a:endParaRPr lang="en-US" sz="2800" dirty="0"/>
          </a:p>
          <a:p>
            <a:pPr lvl="1">
              <a:spcAft>
                <a:spcPts val="600"/>
              </a:spcAft>
            </a:pPr>
            <a:endParaRPr lang="en-GB" sz="2400" dirty="0"/>
          </a:p>
          <a:p>
            <a:pPr lvl="1">
              <a:spcAft>
                <a:spcPts val="600"/>
              </a:spcAft>
            </a:pPr>
            <a:endParaRPr lang="en-GB" sz="2400" dirty="0"/>
          </a:p>
          <a:p>
            <a:pPr lvl="1">
              <a:spcAft>
                <a:spcPts val="600"/>
              </a:spcAft>
            </a:pPr>
            <a:endParaRPr lang="en-GB" sz="2400" dirty="0"/>
          </a:p>
        </p:txBody>
      </p:sp>
      <p:sp>
        <p:nvSpPr>
          <p:cNvPr id="4" name="Title 2">
            <a:extLst>
              <a:ext uri="{FF2B5EF4-FFF2-40B4-BE49-F238E27FC236}">
                <a16:creationId xmlns:a16="http://schemas.microsoft.com/office/drawing/2014/main" id="{7863854D-C430-41E7-B660-05447B88CAEE}"/>
              </a:ext>
            </a:extLst>
          </p:cNvPr>
          <p:cNvSpPr>
            <a:spLocks noGrp="1"/>
          </p:cNvSpPr>
          <p:nvPr>
            <p:ph type="title"/>
          </p:nvPr>
        </p:nvSpPr>
        <p:spPr>
          <a:xfrm>
            <a:off x="1991544" y="260648"/>
            <a:ext cx="8229600" cy="1143000"/>
          </a:xfrm>
        </p:spPr>
        <p:txBody>
          <a:bodyPr/>
          <a:lstStyle/>
          <a:p>
            <a:r>
              <a:rPr lang="en-US" cap="all" dirty="0">
                <a:latin typeface="Calibri" panose="020F0502020204030204" pitchFamily="34" charset="0"/>
                <a:cs typeface="Calibri" panose="020F0502020204030204" pitchFamily="34" charset="0"/>
              </a:rPr>
              <a:t>What Have We Learnt?</a:t>
            </a:r>
          </a:p>
        </p:txBody>
      </p:sp>
      <p:sp>
        <p:nvSpPr>
          <p:cNvPr id="3" name="TextBox 2">
            <a:extLst>
              <a:ext uri="{FF2B5EF4-FFF2-40B4-BE49-F238E27FC236}">
                <a16:creationId xmlns:a16="http://schemas.microsoft.com/office/drawing/2014/main" id="{AF123DDF-4605-4B72-AEDE-32DDBA8CFBBE}"/>
              </a:ext>
            </a:extLst>
          </p:cNvPr>
          <p:cNvSpPr txBox="1"/>
          <p:nvPr/>
        </p:nvSpPr>
        <p:spPr>
          <a:xfrm>
            <a:off x="1970856" y="1175199"/>
            <a:ext cx="8229600" cy="4493538"/>
          </a:xfrm>
          <a:prstGeom prst="rect">
            <a:avLst/>
          </a:prstGeom>
          <a:noFill/>
        </p:spPr>
        <p:txBody>
          <a:bodyPr wrap="square" rtlCol="0">
            <a:spAutoFit/>
          </a:bodyPr>
          <a:lstStyle/>
          <a:p>
            <a:pPr marL="285750" indent="-285750">
              <a:buFont typeface="Arial" panose="020B0604020202020204" pitchFamily="34" charset="0"/>
              <a:buChar char="•"/>
            </a:pPr>
            <a:r>
              <a:rPr lang="en-GB" sz="2200" dirty="0">
                <a:latin typeface="Calibri" panose="020F0502020204030204" pitchFamily="34" charset="0"/>
                <a:cs typeface="Calibri" panose="020F0502020204030204" pitchFamily="34" charset="0"/>
              </a:rPr>
              <a:t>14.4% of people responding from Somerset said they experienced </a:t>
            </a:r>
            <a:r>
              <a:rPr lang="en-GB" sz="2200" b="1" dirty="0">
                <a:latin typeface="Calibri" panose="020F0502020204030204" pitchFamily="34" charset="0"/>
                <a:cs typeface="Calibri" panose="020F0502020204030204" pitchFamily="34" charset="0"/>
              </a:rPr>
              <a:t>some type of discrimination</a:t>
            </a:r>
            <a:r>
              <a:rPr lang="en-GB" sz="2200" dirty="0">
                <a:latin typeface="Calibri" panose="020F0502020204030204" pitchFamily="34" charset="0"/>
                <a:cs typeface="Calibri" panose="020F0502020204030204" pitchFamily="34" charset="0"/>
              </a:rPr>
              <a:t> or harassment due to their personal characteristics at work last year.</a:t>
            </a:r>
            <a:br>
              <a:rPr lang="en-GB" sz="2200" dirty="0">
                <a:latin typeface="Calibri" panose="020F0502020204030204" pitchFamily="34" charset="0"/>
                <a:cs typeface="Calibri" panose="020F0502020204030204" pitchFamily="34" charset="0"/>
              </a:rPr>
            </a:br>
            <a:endParaRPr lang="en-GB" sz="22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2200" dirty="0">
                <a:solidFill>
                  <a:srgbClr val="00B050"/>
                </a:solidFill>
                <a:latin typeface="Calibri" panose="020F0502020204030204" pitchFamily="34" charset="0"/>
                <a:cs typeface="Calibri" panose="020F0502020204030204" pitchFamily="34" charset="0"/>
              </a:rPr>
              <a:t>5.07% said they experienced racial harassment or discrimination from patients and 2.21% from colleagues or managers.</a:t>
            </a:r>
            <a:br>
              <a:rPr lang="en-GB" sz="2200" dirty="0">
                <a:solidFill>
                  <a:srgbClr val="00B050"/>
                </a:solidFill>
                <a:latin typeface="Calibri" panose="020F0502020204030204" pitchFamily="34" charset="0"/>
                <a:cs typeface="Calibri" panose="020F0502020204030204" pitchFamily="34" charset="0"/>
              </a:rPr>
            </a:br>
            <a:endParaRPr lang="en-GB" sz="2200" dirty="0">
              <a:solidFill>
                <a:srgbClr val="00B05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2200" dirty="0">
                <a:latin typeface="Calibri" panose="020F0502020204030204" pitchFamily="34" charset="0"/>
                <a:cs typeface="Calibri" panose="020F0502020204030204" pitchFamily="34" charset="0"/>
              </a:rPr>
              <a:t>6% of recent instances of racial discrimination were reported, but </a:t>
            </a:r>
            <a:r>
              <a:rPr lang="en-GB" sz="2200" b="1" i="1" dirty="0">
                <a:latin typeface="Calibri" panose="020F0502020204030204" pitchFamily="34" charset="0"/>
                <a:cs typeface="Calibri" panose="020F0502020204030204" pitchFamily="34" charset="0"/>
              </a:rPr>
              <a:t>ALL</a:t>
            </a:r>
            <a:r>
              <a:rPr lang="en-GB" sz="2200" dirty="0">
                <a:latin typeface="Calibri" panose="020F0502020204030204" pitchFamily="34" charset="0"/>
                <a:cs typeface="Calibri" panose="020F0502020204030204" pitchFamily="34" charset="0"/>
              </a:rPr>
              <a:t> said the issue was not dealt with well.</a:t>
            </a:r>
            <a:br>
              <a:rPr lang="en-GB" sz="2200" dirty="0">
                <a:latin typeface="Calibri" panose="020F0502020204030204" pitchFamily="34" charset="0"/>
                <a:cs typeface="Calibri" panose="020F0502020204030204" pitchFamily="34" charset="0"/>
              </a:rPr>
            </a:br>
            <a:endParaRPr lang="en-GB" sz="22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2200" dirty="0">
                <a:latin typeface="Calibri" panose="020F0502020204030204" pitchFamily="34" charset="0"/>
                <a:cs typeface="Calibri" panose="020F0502020204030204" pitchFamily="34" charset="0"/>
              </a:rPr>
              <a:t>The most common suggestions to help address racism at work were training and education, recruiting a more diverse range of people to leadership positions, and awareness campaigns.</a:t>
            </a:r>
          </a:p>
        </p:txBody>
      </p:sp>
    </p:spTree>
    <p:extLst>
      <p:ext uri="{BB962C8B-B14F-4D97-AF65-F5344CB8AC3E}">
        <p14:creationId xmlns:p14="http://schemas.microsoft.com/office/powerpoint/2010/main" val="3736636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1196754"/>
            <a:ext cx="8229600" cy="4608511"/>
          </a:xfrm>
        </p:spPr>
        <p:txBody>
          <a:bodyPr>
            <a:normAutofit/>
          </a:bodyPr>
          <a:lstStyle/>
          <a:p>
            <a:pPr marL="108437" indent="0">
              <a:buNone/>
            </a:pPr>
            <a:endParaRPr lang="en-GB" sz="2900" dirty="0"/>
          </a:p>
          <a:p>
            <a:pPr lvl="1"/>
            <a:endParaRPr lang="en-GB" sz="2900" dirty="0"/>
          </a:p>
          <a:p>
            <a:pPr lvl="1">
              <a:spcAft>
                <a:spcPts val="600"/>
              </a:spcAft>
            </a:pPr>
            <a:endParaRPr lang="en-GB" sz="2400" dirty="0"/>
          </a:p>
        </p:txBody>
      </p:sp>
      <p:sp>
        <p:nvSpPr>
          <p:cNvPr id="3" name="Title 2"/>
          <p:cNvSpPr>
            <a:spLocks noGrp="1"/>
          </p:cNvSpPr>
          <p:nvPr>
            <p:ph type="title"/>
          </p:nvPr>
        </p:nvSpPr>
        <p:spPr>
          <a:xfrm>
            <a:off x="1991544" y="260648"/>
            <a:ext cx="8229600" cy="1143000"/>
          </a:xfrm>
        </p:spPr>
        <p:txBody>
          <a:bodyPr/>
          <a:lstStyle/>
          <a:p>
            <a:pPr algn="ctr"/>
            <a:r>
              <a:rPr lang="en-US" cap="all" dirty="0">
                <a:latin typeface="Calibri" panose="020F0502020204030204" pitchFamily="34" charset="0"/>
              </a:rPr>
              <a:t>Pioneering Pan Somerset Survey</a:t>
            </a:r>
          </a:p>
        </p:txBody>
      </p:sp>
      <p:sp>
        <p:nvSpPr>
          <p:cNvPr id="4" name="TextBox 3">
            <a:extLst>
              <a:ext uri="{FF2B5EF4-FFF2-40B4-BE49-F238E27FC236}">
                <a16:creationId xmlns:a16="http://schemas.microsoft.com/office/drawing/2014/main" id="{09B4347E-A2ED-45D0-9CB2-F98914D41B7C}"/>
              </a:ext>
            </a:extLst>
          </p:cNvPr>
          <p:cNvSpPr txBox="1"/>
          <p:nvPr/>
        </p:nvSpPr>
        <p:spPr>
          <a:xfrm>
            <a:off x="2099556" y="1403648"/>
            <a:ext cx="7992888" cy="4493538"/>
          </a:xfrm>
          <a:prstGeom prst="rect">
            <a:avLst/>
          </a:prstGeom>
          <a:noFill/>
        </p:spPr>
        <p:txBody>
          <a:bodyPr wrap="square" rtlCol="0">
            <a:spAutoFit/>
          </a:bodyPr>
          <a:lstStyle/>
          <a:p>
            <a:pPr marL="285750" indent="-285750">
              <a:buFont typeface="Arial" panose="020B0604020202020204" pitchFamily="34" charset="0"/>
              <a:buChar char="•"/>
            </a:pPr>
            <a:r>
              <a:rPr lang="en-GB" sz="2200" b="1" i="1" dirty="0">
                <a:latin typeface="Calibri" panose="020F0502020204030204" pitchFamily="34" charset="0"/>
                <a:cs typeface="Calibri" panose="020F0502020204030204" pitchFamily="34" charset="0"/>
              </a:rPr>
              <a:t>Everyone deserves to work in an environment that is safe, welcoming and free from discrimination.</a:t>
            </a:r>
            <a:br>
              <a:rPr lang="en-GB" sz="2200" dirty="0">
                <a:latin typeface="Calibri" panose="020F0502020204030204" pitchFamily="34" charset="0"/>
                <a:cs typeface="Calibri" panose="020F0502020204030204" pitchFamily="34" charset="0"/>
              </a:rPr>
            </a:br>
            <a:endParaRPr lang="en-GB" sz="22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sz="22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sz="22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sz="22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2200" dirty="0">
                <a:latin typeface="Calibri" panose="020F0502020204030204" pitchFamily="34" charset="0"/>
                <a:cs typeface="Calibri" panose="020F0502020204030204" pitchFamily="34" charset="0"/>
              </a:rPr>
              <a:t>Discrimination survey to ALL General Practice staff in Somerset in September 2022</a:t>
            </a:r>
          </a:p>
          <a:p>
            <a:pPr marL="737567" lvl="1" indent="-285750">
              <a:buFont typeface="Arial" panose="020B0604020202020204" pitchFamily="34" charset="0"/>
              <a:buChar char="•"/>
            </a:pPr>
            <a:r>
              <a:rPr lang="en-GB" sz="2200" dirty="0">
                <a:latin typeface="Calibri" panose="020F0502020204030204" pitchFamily="34" charset="0"/>
                <a:cs typeface="Calibri" panose="020F0502020204030204" pitchFamily="34" charset="0"/>
              </a:rPr>
              <a:t>Why was it done?</a:t>
            </a:r>
          </a:p>
          <a:p>
            <a:pPr marL="737567" lvl="1" indent="-285750">
              <a:buFont typeface="Arial" panose="020B0604020202020204" pitchFamily="34" charset="0"/>
              <a:buChar char="•"/>
            </a:pPr>
            <a:r>
              <a:rPr lang="en-GB" sz="2200" dirty="0">
                <a:latin typeface="Calibri" panose="020F0502020204030204" pitchFamily="34" charset="0"/>
                <a:cs typeface="Calibri" panose="020F0502020204030204" pitchFamily="34" charset="0"/>
              </a:rPr>
              <a:t>What did it look like?</a:t>
            </a:r>
          </a:p>
          <a:p>
            <a:pPr marL="737567" lvl="1" indent="-285750">
              <a:buFont typeface="Arial" panose="020B0604020202020204" pitchFamily="34" charset="0"/>
              <a:buChar char="•"/>
            </a:pPr>
            <a:r>
              <a:rPr lang="en-GB" sz="2200" dirty="0">
                <a:latin typeface="Calibri" panose="020F0502020204030204" pitchFamily="34" charset="0"/>
                <a:cs typeface="Calibri" panose="020F0502020204030204" pitchFamily="34" charset="0"/>
              </a:rPr>
              <a:t>How was it distributed?</a:t>
            </a:r>
          </a:p>
          <a:p>
            <a:pPr marL="737567" lvl="1" indent="-285750">
              <a:buFont typeface="Arial" panose="020B0604020202020204" pitchFamily="34" charset="0"/>
              <a:buChar char="•"/>
            </a:pPr>
            <a:r>
              <a:rPr lang="en-GB" sz="2200" dirty="0">
                <a:latin typeface="Calibri" panose="020F0502020204030204" pitchFamily="34" charset="0"/>
                <a:cs typeface="Calibri" panose="020F0502020204030204" pitchFamily="34" charset="0"/>
              </a:rPr>
              <a:t>What were the results?</a:t>
            </a:r>
            <a:br>
              <a:rPr lang="en-GB" sz="2200" dirty="0">
                <a:latin typeface="Calibri" panose="020F0502020204030204" pitchFamily="34" charset="0"/>
                <a:cs typeface="Calibri" panose="020F0502020204030204" pitchFamily="34" charset="0"/>
              </a:rPr>
            </a:br>
            <a:endParaRPr lang="en-GB" sz="2200" dirty="0">
              <a:latin typeface="Calibri" panose="020F0502020204030204" pitchFamily="34" charset="0"/>
              <a:cs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1596857"/>
            <a:ext cx="8229600" cy="4410435"/>
          </a:xfrm>
        </p:spPr>
        <p:txBody>
          <a:bodyPr>
            <a:normAutofit/>
          </a:bodyPr>
          <a:lstStyle/>
          <a:p>
            <a:pPr>
              <a:spcAft>
                <a:spcPts val="600"/>
              </a:spcAft>
            </a:pPr>
            <a:endParaRPr lang="en-GB" sz="4200" dirty="0">
              <a:latin typeface="Rockwell" pitchFamily="18" charset="0"/>
            </a:endParaRPr>
          </a:p>
          <a:p>
            <a:pPr marL="108450" indent="0">
              <a:spcAft>
                <a:spcPts val="600"/>
              </a:spcAft>
              <a:buNone/>
            </a:pPr>
            <a:endParaRPr lang="en-GB" sz="4500" b="1" dirty="0"/>
          </a:p>
          <a:p>
            <a:pPr marL="108450" indent="0">
              <a:spcAft>
                <a:spcPts val="600"/>
              </a:spcAft>
              <a:buNone/>
            </a:pPr>
            <a:endParaRPr lang="en-US" sz="2800" dirty="0"/>
          </a:p>
          <a:p>
            <a:pPr lvl="1">
              <a:spcAft>
                <a:spcPts val="600"/>
              </a:spcAft>
            </a:pPr>
            <a:endParaRPr lang="en-GB" sz="2400" dirty="0"/>
          </a:p>
          <a:p>
            <a:pPr lvl="1">
              <a:spcAft>
                <a:spcPts val="600"/>
              </a:spcAft>
            </a:pPr>
            <a:endParaRPr lang="en-GB" sz="2400" dirty="0"/>
          </a:p>
          <a:p>
            <a:pPr lvl="1">
              <a:spcAft>
                <a:spcPts val="600"/>
              </a:spcAft>
            </a:pPr>
            <a:endParaRPr lang="en-GB" sz="2400" dirty="0"/>
          </a:p>
        </p:txBody>
      </p:sp>
      <p:sp>
        <p:nvSpPr>
          <p:cNvPr id="3" name="TextBox 2">
            <a:extLst>
              <a:ext uri="{FF2B5EF4-FFF2-40B4-BE49-F238E27FC236}">
                <a16:creationId xmlns:a16="http://schemas.microsoft.com/office/drawing/2014/main" id="{2C6D6816-8530-40A3-9D6F-7ECA9B786E82}"/>
              </a:ext>
            </a:extLst>
          </p:cNvPr>
          <p:cNvSpPr txBox="1"/>
          <p:nvPr/>
        </p:nvSpPr>
        <p:spPr>
          <a:xfrm>
            <a:off x="1991544" y="1390796"/>
            <a:ext cx="7992888" cy="769441"/>
          </a:xfrm>
          <a:prstGeom prst="rect">
            <a:avLst/>
          </a:prstGeom>
          <a:noFill/>
        </p:spPr>
        <p:txBody>
          <a:bodyPr wrap="square" rtlCol="0">
            <a:spAutoFit/>
          </a:bodyPr>
          <a:lstStyle/>
          <a:p>
            <a:pPr marL="342900" indent="-342900">
              <a:buFont typeface="Arial" panose="020B0604020202020204" pitchFamily="34" charset="0"/>
              <a:buChar char="•"/>
            </a:pPr>
            <a:r>
              <a:rPr lang="en-GB" sz="2200" dirty="0">
                <a:latin typeface="Calibri" panose="020F0502020204030204" pitchFamily="34" charset="0"/>
                <a:cs typeface="Calibri" panose="020F0502020204030204" pitchFamily="34" charset="0"/>
              </a:rPr>
              <a:t>5.7% of 2386 staff working in Somerset’s General Practice</a:t>
            </a:r>
          </a:p>
          <a:p>
            <a:pPr marL="342900" indent="-342900">
              <a:buFont typeface="Arial" panose="020B0604020202020204" pitchFamily="34" charset="0"/>
              <a:buChar char="•"/>
            </a:pPr>
            <a:r>
              <a:rPr lang="en-GB" sz="2200" dirty="0">
                <a:latin typeface="Calibri" panose="020F0502020204030204" pitchFamily="34" charset="0"/>
                <a:cs typeface="Calibri" panose="020F0502020204030204" pitchFamily="34" charset="0"/>
              </a:rPr>
              <a:t>Age, gender and ethnicity was broadly representative</a:t>
            </a:r>
          </a:p>
        </p:txBody>
      </p:sp>
      <p:sp>
        <p:nvSpPr>
          <p:cNvPr id="4" name="Title 2">
            <a:extLst>
              <a:ext uri="{FF2B5EF4-FFF2-40B4-BE49-F238E27FC236}">
                <a16:creationId xmlns:a16="http://schemas.microsoft.com/office/drawing/2014/main" id="{7863854D-C430-41E7-B660-05447B88CAEE}"/>
              </a:ext>
            </a:extLst>
          </p:cNvPr>
          <p:cNvSpPr>
            <a:spLocks noGrp="1"/>
          </p:cNvSpPr>
          <p:nvPr>
            <p:ph type="title"/>
          </p:nvPr>
        </p:nvSpPr>
        <p:spPr>
          <a:xfrm>
            <a:off x="1991544" y="260648"/>
            <a:ext cx="8229600" cy="1143000"/>
          </a:xfrm>
        </p:spPr>
        <p:txBody>
          <a:bodyPr/>
          <a:lstStyle/>
          <a:p>
            <a:pPr algn="ctr"/>
            <a:r>
              <a:rPr lang="en-GB" cap="all" dirty="0">
                <a:latin typeface="Calibri" panose="020F0502020204030204" pitchFamily="34" charset="0"/>
                <a:cs typeface="Calibri" panose="020F0502020204030204" pitchFamily="34" charset="0"/>
              </a:rPr>
              <a:t>Who shared their experiences?</a:t>
            </a:r>
            <a:endParaRPr lang="en-US" cap="all" dirty="0">
              <a:latin typeface="Calibri" panose="020F0502020204030204" pitchFamily="34" charset="0"/>
              <a:cs typeface="Calibri" panose="020F0502020204030204" pitchFamily="34" charset="0"/>
            </a:endParaRPr>
          </a:p>
        </p:txBody>
      </p:sp>
      <p:graphicFrame>
        <p:nvGraphicFramePr>
          <p:cNvPr id="14" name="Table 13">
            <a:extLst>
              <a:ext uri="{FF2B5EF4-FFF2-40B4-BE49-F238E27FC236}">
                <a16:creationId xmlns:a16="http://schemas.microsoft.com/office/drawing/2014/main" id="{608D2281-FD54-4A61-8E06-C18DE6DCB44F}"/>
              </a:ext>
            </a:extLst>
          </p:cNvPr>
          <p:cNvGraphicFramePr>
            <a:graphicFrameLocks noGrp="1"/>
          </p:cNvGraphicFramePr>
          <p:nvPr>
            <p:extLst>
              <p:ext uri="{D42A27DB-BD31-4B8C-83A1-F6EECF244321}">
                <p14:modId xmlns:p14="http://schemas.microsoft.com/office/powerpoint/2010/main" val="2013985157"/>
              </p:ext>
            </p:extLst>
          </p:nvPr>
        </p:nvGraphicFramePr>
        <p:xfrm>
          <a:off x="2135560" y="2530381"/>
          <a:ext cx="2880320" cy="2595880"/>
        </p:xfrm>
        <a:graphic>
          <a:graphicData uri="http://schemas.openxmlformats.org/drawingml/2006/table">
            <a:tbl>
              <a:tblPr firstRow="1" bandRow="1">
                <a:tableStyleId>{5C22544A-7EE6-4342-B048-85BDC9FD1C3A}</a:tableStyleId>
              </a:tblPr>
              <a:tblGrid>
                <a:gridCol w="1656184">
                  <a:extLst>
                    <a:ext uri="{9D8B030D-6E8A-4147-A177-3AD203B41FA5}">
                      <a16:colId xmlns:a16="http://schemas.microsoft.com/office/drawing/2014/main" val="2575496876"/>
                    </a:ext>
                  </a:extLst>
                </a:gridCol>
                <a:gridCol w="1224136">
                  <a:extLst>
                    <a:ext uri="{9D8B030D-6E8A-4147-A177-3AD203B41FA5}">
                      <a16:colId xmlns:a16="http://schemas.microsoft.com/office/drawing/2014/main" val="502014473"/>
                    </a:ext>
                  </a:extLst>
                </a:gridCol>
              </a:tblGrid>
              <a:tr h="370840">
                <a:tc>
                  <a:txBody>
                    <a:bodyPr/>
                    <a:lstStyle/>
                    <a:p>
                      <a:r>
                        <a:rPr lang="en-GB" dirty="0"/>
                        <a:t>Age</a:t>
                      </a:r>
                    </a:p>
                  </a:txBody>
                  <a:tcPr/>
                </a:tc>
                <a:tc>
                  <a:txBody>
                    <a:bodyPr/>
                    <a:lstStyle/>
                    <a:p>
                      <a:endParaRPr lang="en-GB" dirty="0"/>
                    </a:p>
                  </a:txBody>
                  <a:tcPr/>
                </a:tc>
                <a:extLst>
                  <a:ext uri="{0D108BD9-81ED-4DB2-BD59-A6C34878D82A}">
                    <a16:rowId xmlns:a16="http://schemas.microsoft.com/office/drawing/2014/main" val="1597177004"/>
                  </a:ext>
                </a:extLst>
              </a:tr>
              <a:tr h="370840">
                <a:tc>
                  <a:txBody>
                    <a:bodyPr/>
                    <a:lstStyle/>
                    <a:p>
                      <a:r>
                        <a:rPr lang="en-GB" dirty="0"/>
                        <a:t>16-20</a:t>
                      </a:r>
                    </a:p>
                  </a:txBody>
                  <a:tcPr/>
                </a:tc>
                <a:tc>
                  <a:txBody>
                    <a:bodyPr/>
                    <a:lstStyle/>
                    <a:p>
                      <a:r>
                        <a:rPr lang="en-GB" dirty="0"/>
                        <a:t>0.73%</a:t>
                      </a:r>
                    </a:p>
                  </a:txBody>
                  <a:tcPr/>
                </a:tc>
                <a:extLst>
                  <a:ext uri="{0D108BD9-81ED-4DB2-BD59-A6C34878D82A}">
                    <a16:rowId xmlns:a16="http://schemas.microsoft.com/office/drawing/2014/main" val="803919444"/>
                  </a:ext>
                </a:extLst>
              </a:tr>
              <a:tr h="370840">
                <a:tc>
                  <a:txBody>
                    <a:bodyPr/>
                    <a:lstStyle/>
                    <a:p>
                      <a:r>
                        <a:rPr lang="en-GB" dirty="0"/>
                        <a:t>21-30</a:t>
                      </a:r>
                    </a:p>
                  </a:txBody>
                  <a:tcPr/>
                </a:tc>
                <a:tc>
                  <a:txBody>
                    <a:bodyPr/>
                    <a:lstStyle/>
                    <a:p>
                      <a:r>
                        <a:rPr lang="en-GB" dirty="0"/>
                        <a:t>5.84%</a:t>
                      </a:r>
                    </a:p>
                  </a:txBody>
                  <a:tcPr/>
                </a:tc>
                <a:extLst>
                  <a:ext uri="{0D108BD9-81ED-4DB2-BD59-A6C34878D82A}">
                    <a16:rowId xmlns:a16="http://schemas.microsoft.com/office/drawing/2014/main" val="544516828"/>
                  </a:ext>
                </a:extLst>
              </a:tr>
              <a:tr h="370840">
                <a:tc>
                  <a:txBody>
                    <a:bodyPr/>
                    <a:lstStyle/>
                    <a:p>
                      <a:r>
                        <a:rPr lang="en-GB" dirty="0"/>
                        <a:t>31-40</a:t>
                      </a:r>
                    </a:p>
                  </a:txBody>
                  <a:tcPr/>
                </a:tc>
                <a:tc>
                  <a:txBody>
                    <a:bodyPr/>
                    <a:lstStyle/>
                    <a:p>
                      <a:r>
                        <a:rPr lang="en-GB" dirty="0"/>
                        <a:t>17.5%</a:t>
                      </a:r>
                    </a:p>
                  </a:txBody>
                  <a:tcPr/>
                </a:tc>
                <a:extLst>
                  <a:ext uri="{0D108BD9-81ED-4DB2-BD59-A6C34878D82A}">
                    <a16:rowId xmlns:a16="http://schemas.microsoft.com/office/drawing/2014/main" val="2650735173"/>
                  </a:ext>
                </a:extLst>
              </a:tr>
              <a:tr h="370840">
                <a:tc>
                  <a:txBody>
                    <a:bodyPr/>
                    <a:lstStyle/>
                    <a:p>
                      <a:r>
                        <a:rPr lang="en-GB" dirty="0"/>
                        <a:t>41-50</a:t>
                      </a:r>
                    </a:p>
                  </a:txBody>
                  <a:tcPr/>
                </a:tc>
                <a:tc>
                  <a:txBody>
                    <a:bodyPr/>
                    <a:lstStyle/>
                    <a:p>
                      <a:r>
                        <a:rPr lang="en-GB" dirty="0"/>
                        <a:t>32.1%</a:t>
                      </a:r>
                    </a:p>
                  </a:txBody>
                  <a:tcPr/>
                </a:tc>
                <a:extLst>
                  <a:ext uri="{0D108BD9-81ED-4DB2-BD59-A6C34878D82A}">
                    <a16:rowId xmlns:a16="http://schemas.microsoft.com/office/drawing/2014/main" val="1043675348"/>
                  </a:ext>
                </a:extLst>
              </a:tr>
              <a:tr h="370840">
                <a:tc>
                  <a:txBody>
                    <a:bodyPr/>
                    <a:lstStyle/>
                    <a:p>
                      <a:r>
                        <a:rPr lang="en-GB" dirty="0"/>
                        <a:t>51-65</a:t>
                      </a:r>
                    </a:p>
                  </a:txBody>
                  <a:tcPr/>
                </a:tc>
                <a:tc>
                  <a:txBody>
                    <a:bodyPr/>
                    <a:lstStyle/>
                    <a:p>
                      <a:r>
                        <a:rPr lang="en-GB" dirty="0"/>
                        <a:t>40.8%</a:t>
                      </a:r>
                    </a:p>
                  </a:txBody>
                  <a:tcPr/>
                </a:tc>
                <a:extLst>
                  <a:ext uri="{0D108BD9-81ED-4DB2-BD59-A6C34878D82A}">
                    <a16:rowId xmlns:a16="http://schemas.microsoft.com/office/drawing/2014/main" val="2343927091"/>
                  </a:ext>
                </a:extLst>
              </a:tr>
              <a:tr h="370840">
                <a:tc>
                  <a:txBody>
                    <a:bodyPr/>
                    <a:lstStyle/>
                    <a:p>
                      <a:r>
                        <a:rPr lang="en-GB" dirty="0"/>
                        <a:t>66 or older</a:t>
                      </a:r>
                    </a:p>
                  </a:txBody>
                  <a:tcPr/>
                </a:tc>
                <a:tc>
                  <a:txBody>
                    <a:bodyPr/>
                    <a:lstStyle/>
                    <a:p>
                      <a:r>
                        <a:rPr lang="en-GB" dirty="0"/>
                        <a:t>2.9%</a:t>
                      </a:r>
                    </a:p>
                  </a:txBody>
                  <a:tcPr/>
                </a:tc>
                <a:extLst>
                  <a:ext uri="{0D108BD9-81ED-4DB2-BD59-A6C34878D82A}">
                    <a16:rowId xmlns:a16="http://schemas.microsoft.com/office/drawing/2014/main" val="3170319400"/>
                  </a:ext>
                </a:extLst>
              </a:tr>
            </a:tbl>
          </a:graphicData>
        </a:graphic>
      </p:graphicFrame>
      <p:graphicFrame>
        <p:nvGraphicFramePr>
          <p:cNvPr id="17" name="Chart 16">
            <a:extLst>
              <a:ext uri="{FF2B5EF4-FFF2-40B4-BE49-F238E27FC236}">
                <a16:creationId xmlns:a16="http://schemas.microsoft.com/office/drawing/2014/main" id="{A9D69A46-3A5D-4B49-A608-57AB1C41D58A}"/>
              </a:ext>
            </a:extLst>
          </p:cNvPr>
          <p:cNvGraphicFramePr/>
          <p:nvPr>
            <p:extLst>
              <p:ext uri="{D42A27DB-BD31-4B8C-83A1-F6EECF244321}">
                <p14:modId xmlns:p14="http://schemas.microsoft.com/office/powerpoint/2010/main" val="1272716523"/>
              </p:ext>
            </p:extLst>
          </p:nvPr>
        </p:nvGraphicFramePr>
        <p:xfrm>
          <a:off x="5453528" y="2380273"/>
          <a:ext cx="4268782" cy="28960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25683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1596857"/>
            <a:ext cx="8229600" cy="4410435"/>
          </a:xfrm>
        </p:spPr>
        <p:txBody>
          <a:bodyPr>
            <a:normAutofit/>
          </a:bodyPr>
          <a:lstStyle/>
          <a:p>
            <a:pPr>
              <a:spcAft>
                <a:spcPts val="600"/>
              </a:spcAft>
            </a:pPr>
            <a:endParaRPr lang="en-GB" sz="4200" dirty="0">
              <a:latin typeface="Rockwell" pitchFamily="18" charset="0"/>
            </a:endParaRPr>
          </a:p>
          <a:p>
            <a:pPr marL="108450" indent="0">
              <a:spcAft>
                <a:spcPts val="600"/>
              </a:spcAft>
              <a:buNone/>
            </a:pPr>
            <a:endParaRPr lang="en-GB" sz="4500" b="1" dirty="0"/>
          </a:p>
          <a:p>
            <a:pPr marL="108450" indent="0">
              <a:spcAft>
                <a:spcPts val="600"/>
              </a:spcAft>
              <a:buNone/>
            </a:pPr>
            <a:endParaRPr lang="en-US" sz="2800" dirty="0"/>
          </a:p>
          <a:p>
            <a:pPr lvl="1">
              <a:spcAft>
                <a:spcPts val="600"/>
              </a:spcAft>
            </a:pPr>
            <a:endParaRPr lang="en-GB" sz="2400" dirty="0"/>
          </a:p>
          <a:p>
            <a:pPr lvl="1">
              <a:spcAft>
                <a:spcPts val="600"/>
              </a:spcAft>
            </a:pPr>
            <a:endParaRPr lang="en-GB" sz="2400" dirty="0"/>
          </a:p>
          <a:p>
            <a:pPr lvl="1">
              <a:spcAft>
                <a:spcPts val="600"/>
              </a:spcAft>
            </a:pPr>
            <a:endParaRPr lang="en-GB" sz="2400" dirty="0"/>
          </a:p>
        </p:txBody>
      </p:sp>
      <p:sp>
        <p:nvSpPr>
          <p:cNvPr id="4" name="Title 2">
            <a:extLst>
              <a:ext uri="{FF2B5EF4-FFF2-40B4-BE49-F238E27FC236}">
                <a16:creationId xmlns:a16="http://schemas.microsoft.com/office/drawing/2014/main" id="{7863854D-C430-41E7-B660-05447B88CAEE}"/>
              </a:ext>
            </a:extLst>
          </p:cNvPr>
          <p:cNvSpPr>
            <a:spLocks noGrp="1"/>
          </p:cNvSpPr>
          <p:nvPr>
            <p:ph type="title"/>
          </p:nvPr>
        </p:nvSpPr>
        <p:spPr>
          <a:xfrm>
            <a:off x="1991544" y="260648"/>
            <a:ext cx="8229600" cy="1143000"/>
          </a:xfrm>
        </p:spPr>
        <p:txBody>
          <a:bodyPr>
            <a:normAutofit fontScale="90000"/>
          </a:bodyPr>
          <a:lstStyle/>
          <a:p>
            <a:pPr algn="ctr"/>
            <a:r>
              <a:rPr lang="en-GB" cap="all" dirty="0">
                <a:latin typeface="Calibri" panose="020F0502020204030204" pitchFamily="34" charset="0"/>
                <a:cs typeface="Calibri" panose="020F0502020204030204" pitchFamily="34" charset="0"/>
              </a:rPr>
              <a:t>Which roles Shared their experiences?</a:t>
            </a:r>
            <a:endParaRPr lang="en-US" cap="all" dirty="0">
              <a:latin typeface="Calibri" panose="020F0502020204030204" pitchFamily="34" charset="0"/>
              <a:cs typeface="Calibri" panose="020F0502020204030204" pitchFamily="34" charset="0"/>
            </a:endParaRPr>
          </a:p>
        </p:txBody>
      </p:sp>
      <p:graphicFrame>
        <p:nvGraphicFramePr>
          <p:cNvPr id="7" name="Chart 6">
            <a:extLst>
              <a:ext uri="{FF2B5EF4-FFF2-40B4-BE49-F238E27FC236}">
                <a16:creationId xmlns:a16="http://schemas.microsoft.com/office/drawing/2014/main" id="{2C431D23-3A33-4C12-8BB6-292E1490541E}"/>
              </a:ext>
            </a:extLst>
          </p:cNvPr>
          <p:cNvGraphicFramePr/>
          <p:nvPr>
            <p:extLst>
              <p:ext uri="{D42A27DB-BD31-4B8C-83A1-F6EECF244321}">
                <p14:modId xmlns:p14="http://schemas.microsoft.com/office/powerpoint/2010/main" val="1542000012"/>
              </p:ext>
            </p:extLst>
          </p:nvPr>
        </p:nvGraphicFramePr>
        <p:xfrm>
          <a:off x="2351584" y="1403648"/>
          <a:ext cx="6984776" cy="46896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65240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1596856"/>
            <a:ext cx="8229600" cy="4784472"/>
          </a:xfrm>
        </p:spPr>
        <p:txBody>
          <a:bodyPr>
            <a:normAutofit/>
          </a:bodyPr>
          <a:lstStyle/>
          <a:p>
            <a:pPr>
              <a:spcAft>
                <a:spcPts val="600"/>
              </a:spcAft>
            </a:pPr>
            <a:endParaRPr lang="en-GB" sz="4200" dirty="0">
              <a:latin typeface="Rockwell" pitchFamily="18" charset="0"/>
            </a:endParaRPr>
          </a:p>
          <a:p>
            <a:pPr marL="108450" indent="0">
              <a:spcAft>
                <a:spcPts val="600"/>
              </a:spcAft>
              <a:buNone/>
            </a:pPr>
            <a:endParaRPr lang="en-GB" sz="4500" b="1" dirty="0"/>
          </a:p>
          <a:p>
            <a:pPr marL="108450" indent="0">
              <a:spcAft>
                <a:spcPts val="600"/>
              </a:spcAft>
              <a:buNone/>
            </a:pPr>
            <a:endParaRPr lang="en-US" sz="2800" dirty="0"/>
          </a:p>
          <a:p>
            <a:pPr lvl="1">
              <a:spcAft>
                <a:spcPts val="600"/>
              </a:spcAft>
            </a:pPr>
            <a:endParaRPr lang="en-GB" sz="2400" dirty="0"/>
          </a:p>
          <a:p>
            <a:pPr lvl="1">
              <a:spcAft>
                <a:spcPts val="600"/>
              </a:spcAft>
            </a:pPr>
            <a:endParaRPr lang="en-GB" sz="2400" dirty="0"/>
          </a:p>
          <a:p>
            <a:pPr lvl="1">
              <a:spcAft>
                <a:spcPts val="600"/>
              </a:spcAft>
            </a:pPr>
            <a:endParaRPr lang="en-GB" sz="2400" dirty="0"/>
          </a:p>
        </p:txBody>
      </p:sp>
      <p:sp>
        <p:nvSpPr>
          <p:cNvPr id="4" name="Title 2">
            <a:extLst>
              <a:ext uri="{FF2B5EF4-FFF2-40B4-BE49-F238E27FC236}">
                <a16:creationId xmlns:a16="http://schemas.microsoft.com/office/drawing/2014/main" id="{7863854D-C430-41E7-B660-05447B88CAEE}"/>
              </a:ext>
            </a:extLst>
          </p:cNvPr>
          <p:cNvSpPr>
            <a:spLocks noGrp="1"/>
          </p:cNvSpPr>
          <p:nvPr>
            <p:ph type="title"/>
          </p:nvPr>
        </p:nvSpPr>
        <p:spPr>
          <a:xfrm>
            <a:off x="1991544" y="260648"/>
            <a:ext cx="8229600" cy="1143000"/>
          </a:xfrm>
        </p:spPr>
        <p:txBody>
          <a:bodyPr/>
          <a:lstStyle/>
          <a:p>
            <a:r>
              <a:rPr lang="en-GB" cap="all" dirty="0">
                <a:latin typeface="Calibri" panose="020F0502020204030204" pitchFamily="34" charset="0"/>
                <a:cs typeface="Calibri" panose="020F0502020204030204" pitchFamily="34" charset="0"/>
              </a:rPr>
              <a:t>Who shared their experiences</a:t>
            </a:r>
            <a:endParaRPr lang="en-US" cap="all" dirty="0">
              <a:latin typeface="Calibri" panose="020F0502020204030204" pitchFamily="34" charset="0"/>
              <a:cs typeface="Calibri" panose="020F0502020204030204" pitchFamily="34" charset="0"/>
            </a:endParaRPr>
          </a:p>
        </p:txBody>
      </p:sp>
      <p:graphicFrame>
        <p:nvGraphicFramePr>
          <p:cNvPr id="13" name="Chart 12">
            <a:extLst>
              <a:ext uri="{FF2B5EF4-FFF2-40B4-BE49-F238E27FC236}">
                <a16:creationId xmlns:a16="http://schemas.microsoft.com/office/drawing/2014/main" id="{383B6A8F-3D6A-41C5-8DF3-9F8393C6FB1B}"/>
              </a:ext>
            </a:extLst>
          </p:cNvPr>
          <p:cNvGraphicFramePr/>
          <p:nvPr>
            <p:extLst>
              <p:ext uri="{D42A27DB-BD31-4B8C-83A1-F6EECF244321}">
                <p14:modId xmlns:p14="http://schemas.microsoft.com/office/powerpoint/2010/main" val="1567528454"/>
              </p:ext>
            </p:extLst>
          </p:nvPr>
        </p:nvGraphicFramePr>
        <p:xfrm>
          <a:off x="2135560" y="1397000"/>
          <a:ext cx="7776864" cy="52003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04358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1596857"/>
            <a:ext cx="8229600" cy="4410435"/>
          </a:xfrm>
        </p:spPr>
        <p:txBody>
          <a:bodyPr>
            <a:normAutofit/>
          </a:bodyPr>
          <a:lstStyle/>
          <a:p>
            <a:pPr>
              <a:spcAft>
                <a:spcPts val="600"/>
              </a:spcAft>
            </a:pPr>
            <a:endParaRPr lang="en-GB" sz="4200" dirty="0">
              <a:latin typeface="Rockwell" pitchFamily="18" charset="0"/>
            </a:endParaRPr>
          </a:p>
          <a:p>
            <a:pPr marL="108450" indent="0">
              <a:spcAft>
                <a:spcPts val="600"/>
              </a:spcAft>
              <a:buNone/>
            </a:pPr>
            <a:endParaRPr lang="en-GB" sz="4500" b="1" dirty="0"/>
          </a:p>
          <a:p>
            <a:pPr marL="108450" indent="0">
              <a:spcAft>
                <a:spcPts val="600"/>
              </a:spcAft>
              <a:buNone/>
            </a:pPr>
            <a:endParaRPr lang="en-US" sz="2800" dirty="0"/>
          </a:p>
          <a:p>
            <a:pPr lvl="1">
              <a:spcAft>
                <a:spcPts val="600"/>
              </a:spcAft>
            </a:pPr>
            <a:endParaRPr lang="en-GB" sz="2400" dirty="0"/>
          </a:p>
          <a:p>
            <a:pPr lvl="1">
              <a:spcAft>
                <a:spcPts val="600"/>
              </a:spcAft>
            </a:pPr>
            <a:endParaRPr lang="en-GB" sz="2400" dirty="0"/>
          </a:p>
          <a:p>
            <a:pPr lvl="1">
              <a:spcAft>
                <a:spcPts val="600"/>
              </a:spcAft>
            </a:pPr>
            <a:endParaRPr lang="en-GB" sz="2400" dirty="0"/>
          </a:p>
        </p:txBody>
      </p:sp>
      <p:sp>
        <p:nvSpPr>
          <p:cNvPr id="4" name="Title 2">
            <a:extLst>
              <a:ext uri="{FF2B5EF4-FFF2-40B4-BE49-F238E27FC236}">
                <a16:creationId xmlns:a16="http://schemas.microsoft.com/office/drawing/2014/main" id="{7863854D-C430-41E7-B660-05447B88CAEE}"/>
              </a:ext>
            </a:extLst>
          </p:cNvPr>
          <p:cNvSpPr>
            <a:spLocks noGrp="1"/>
          </p:cNvSpPr>
          <p:nvPr>
            <p:ph type="title"/>
          </p:nvPr>
        </p:nvSpPr>
        <p:spPr>
          <a:xfrm>
            <a:off x="1991544" y="260648"/>
            <a:ext cx="8229600" cy="1143000"/>
          </a:xfrm>
        </p:spPr>
        <p:txBody>
          <a:bodyPr>
            <a:normAutofit fontScale="90000"/>
          </a:bodyPr>
          <a:lstStyle/>
          <a:p>
            <a:pPr algn="ctr"/>
            <a:r>
              <a:rPr lang="en-US" cap="all" dirty="0">
                <a:latin typeface="Calibri" panose="020F0502020204030204" pitchFamily="34" charset="0"/>
                <a:cs typeface="Calibri" panose="020F0502020204030204" pitchFamily="34" charset="0"/>
              </a:rPr>
              <a:t>Discrimination and Harassment in the last 12 months</a:t>
            </a:r>
          </a:p>
        </p:txBody>
      </p:sp>
      <p:sp>
        <p:nvSpPr>
          <p:cNvPr id="3" name="TextBox 2">
            <a:extLst>
              <a:ext uri="{FF2B5EF4-FFF2-40B4-BE49-F238E27FC236}">
                <a16:creationId xmlns:a16="http://schemas.microsoft.com/office/drawing/2014/main" id="{AF123DDF-4605-4B72-AEDE-32DDBA8CFBBE}"/>
              </a:ext>
            </a:extLst>
          </p:cNvPr>
          <p:cNvSpPr txBox="1"/>
          <p:nvPr/>
        </p:nvSpPr>
        <p:spPr>
          <a:xfrm>
            <a:off x="1981200" y="1700808"/>
            <a:ext cx="7560840" cy="769441"/>
          </a:xfrm>
          <a:prstGeom prst="rect">
            <a:avLst/>
          </a:prstGeom>
          <a:noFill/>
        </p:spPr>
        <p:txBody>
          <a:bodyPr wrap="square" rtlCol="0">
            <a:spAutoFit/>
          </a:bodyPr>
          <a:lstStyle/>
          <a:p>
            <a:r>
              <a:rPr lang="en-GB" sz="2200" dirty="0">
                <a:latin typeface="Calibri" panose="020F0502020204030204" pitchFamily="34" charset="0"/>
                <a:cs typeface="Calibri" panose="020F0502020204030204" pitchFamily="34" charset="0"/>
              </a:rPr>
              <a:t>14.48 % said they experienced some type of discrimination.</a:t>
            </a:r>
          </a:p>
          <a:p>
            <a:endParaRPr lang="en-GB" sz="2200" dirty="0">
              <a:latin typeface="Calibri" panose="020F0502020204030204" pitchFamily="34" charset="0"/>
              <a:cs typeface="Calibri" panose="020F0502020204030204" pitchFamily="34" charset="0"/>
            </a:endParaRPr>
          </a:p>
        </p:txBody>
      </p:sp>
      <p:graphicFrame>
        <p:nvGraphicFramePr>
          <p:cNvPr id="8" name="Chart 7">
            <a:extLst>
              <a:ext uri="{FF2B5EF4-FFF2-40B4-BE49-F238E27FC236}">
                <a16:creationId xmlns:a16="http://schemas.microsoft.com/office/drawing/2014/main" id="{3E723773-C189-4F1B-A375-03E64A5A4C7D}"/>
              </a:ext>
            </a:extLst>
          </p:cNvPr>
          <p:cNvGraphicFramePr/>
          <p:nvPr>
            <p:extLst>
              <p:ext uri="{D42A27DB-BD31-4B8C-83A1-F6EECF244321}">
                <p14:modId xmlns:p14="http://schemas.microsoft.com/office/powerpoint/2010/main" val="1221334197"/>
              </p:ext>
            </p:extLst>
          </p:nvPr>
        </p:nvGraphicFramePr>
        <p:xfrm>
          <a:off x="2279576" y="2347877"/>
          <a:ext cx="6636568" cy="378477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36052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1596857"/>
            <a:ext cx="8229600" cy="4410435"/>
          </a:xfrm>
        </p:spPr>
        <p:txBody>
          <a:bodyPr>
            <a:normAutofit/>
          </a:bodyPr>
          <a:lstStyle/>
          <a:p>
            <a:pPr>
              <a:spcAft>
                <a:spcPts val="600"/>
              </a:spcAft>
            </a:pPr>
            <a:endParaRPr lang="en-GB" sz="4200" dirty="0">
              <a:latin typeface="Rockwell" pitchFamily="18" charset="0"/>
            </a:endParaRPr>
          </a:p>
          <a:p>
            <a:pPr marL="108450" indent="0">
              <a:spcAft>
                <a:spcPts val="600"/>
              </a:spcAft>
              <a:buNone/>
            </a:pPr>
            <a:endParaRPr lang="en-GB" sz="4500" b="1" dirty="0"/>
          </a:p>
          <a:p>
            <a:pPr marL="108450" indent="0">
              <a:spcAft>
                <a:spcPts val="600"/>
              </a:spcAft>
              <a:buNone/>
            </a:pPr>
            <a:endParaRPr lang="en-US" sz="2800" dirty="0"/>
          </a:p>
          <a:p>
            <a:pPr lvl="1">
              <a:spcAft>
                <a:spcPts val="600"/>
              </a:spcAft>
            </a:pPr>
            <a:endParaRPr lang="en-GB" sz="2400" dirty="0"/>
          </a:p>
          <a:p>
            <a:pPr lvl="1">
              <a:spcAft>
                <a:spcPts val="600"/>
              </a:spcAft>
            </a:pPr>
            <a:endParaRPr lang="en-GB" sz="2400" dirty="0"/>
          </a:p>
          <a:p>
            <a:pPr lvl="1">
              <a:spcAft>
                <a:spcPts val="600"/>
              </a:spcAft>
            </a:pPr>
            <a:endParaRPr lang="en-GB" sz="2400" dirty="0"/>
          </a:p>
        </p:txBody>
      </p:sp>
      <p:sp>
        <p:nvSpPr>
          <p:cNvPr id="4" name="Title 2">
            <a:extLst>
              <a:ext uri="{FF2B5EF4-FFF2-40B4-BE49-F238E27FC236}">
                <a16:creationId xmlns:a16="http://schemas.microsoft.com/office/drawing/2014/main" id="{7863854D-C430-41E7-B660-05447B88CAEE}"/>
              </a:ext>
            </a:extLst>
          </p:cNvPr>
          <p:cNvSpPr>
            <a:spLocks noGrp="1"/>
          </p:cNvSpPr>
          <p:nvPr>
            <p:ph type="title"/>
          </p:nvPr>
        </p:nvSpPr>
        <p:spPr>
          <a:xfrm>
            <a:off x="1991544" y="260648"/>
            <a:ext cx="8229600" cy="1143000"/>
          </a:xfrm>
        </p:spPr>
        <p:txBody>
          <a:bodyPr>
            <a:normAutofit/>
          </a:bodyPr>
          <a:lstStyle/>
          <a:p>
            <a:pPr algn="ctr"/>
            <a:r>
              <a:rPr lang="en-US" cap="all" dirty="0">
                <a:latin typeface="Calibri" panose="020F0502020204030204" pitchFamily="34" charset="0"/>
                <a:cs typeface="Calibri" panose="020F0502020204030204" pitchFamily="34" charset="0"/>
              </a:rPr>
              <a:t>Impact of Racial Discrimination</a:t>
            </a:r>
          </a:p>
        </p:txBody>
      </p:sp>
      <p:sp>
        <p:nvSpPr>
          <p:cNvPr id="3" name="TextBox 2">
            <a:extLst>
              <a:ext uri="{FF2B5EF4-FFF2-40B4-BE49-F238E27FC236}">
                <a16:creationId xmlns:a16="http://schemas.microsoft.com/office/drawing/2014/main" id="{AF123DDF-4605-4B72-AEDE-32DDBA8CFBBE}"/>
              </a:ext>
            </a:extLst>
          </p:cNvPr>
          <p:cNvSpPr txBox="1"/>
          <p:nvPr/>
        </p:nvSpPr>
        <p:spPr>
          <a:xfrm>
            <a:off x="2010519" y="1205978"/>
            <a:ext cx="7973913" cy="3139321"/>
          </a:xfrm>
          <a:prstGeom prst="rect">
            <a:avLst/>
          </a:prstGeom>
          <a:noFill/>
        </p:spPr>
        <p:txBody>
          <a:bodyPr wrap="square" rtlCol="0">
            <a:spAutoFit/>
          </a:bodyPr>
          <a:lstStyle/>
          <a:p>
            <a:r>
              <a:rPr lang="en-GB" sz="2000" i="1" dirty="0">
                <a:latin typeface="Calibri" panose="020F0502020204030204" pitchFamily="34" charset="0"/>
                <a:cs typeface="Calibri" panose="020F0502020204030204" pitchFamily="34" charset="0"/>
              </a:rPr>
              <a:t>50 people shared a recent experience of perceived discrimination or harassment based on their ethnic background. Most said that the most recent instance involved subtle or underhanded comments or actions.</a:t>
            </a:r>
            <a:br>
              <a:rPr lang="en-GB" sz="2000" dirty="0">
                <a:latin typeface="Calibri" panose="020F0502020204030204" pitchFamily="34" charset="0"/>
                <a:cs typeface="Calibri" panose="020F0502020204030204" pitchFamily="34" charset="0"/>
              </a:rPr>
            </a:br>
            <a:endParaRPr lang="en-GB" sz="2000" dirty="0">
              <a:latin typeface="Calibri" panose="020F0502020204030204" pitchFamily="34" charset="0"/>
              <a:cs typeface="Calibri" panose="020F0502020204030204" pitchFamily="34" charset="0"/>
            </a:endParaRPr>
          </a:p>
          <a:p>
            <a:r>
              <a:rPr lang="en-GB" sz="2000" dirty="0">
                <a:latin typeface="Calibri" panose="020F0502020204030204" pitchFamily="34" charset="0"/>
                <a:cs typeface="Calibri" panose="020F0502020204030204" pitchFamily="34" charset="0"/>
              </a:rPr>
              <a:t>Examples of perceived discrimination included:</a:t>
            </a:r>
            <a:br>
              <a:rPr lang="en-GB" sz="2000" dirty="0">
                <a:latin typeface="Calibri" panose="020F0502020204030204" pitchFamily="34" charset="0"/>
                <a:cs typeface="Calibri" panose="020F0502020204030204" pitchFamily="34" charset="0"/>
              </a:rPr>
            </a:br>
            <a:endParaRPr lang="en-GB" sz="2000" dirty="0">
              <a:latin typeface="Calibri" panose="020F0502020204030204" pitchFamily="34" charset="0"/>
              <a:cs typeface="Calibri" panose="020F0502020204030204" pitchFamily="34" charset="0"/>
            </a:endParaRPr>
          </a:p>
          <a:p>
            <a:r>
              <a:rPr lang="en-GB" sz="2000" dirty="0">
                <a:latin typeface="Calibri" panose="020F0502020204030204" pitchFamily="34" charset="0"/>
                <a:cs typeface="Calibri" panose="020F0502020204030204" pitchFamily="34" charset="0"/>
              </a:rPr>
              <a:t>- Stereotyping			- Being undermined  or not respected</a:t>
            </a:r>
          </a:p>
          <a:p>
            <a:r>
              <a:rPr lang="en-GB" sz="2000" dirty="0">
                <a:latin typeface="Calibri" panose="020F0502020204030204" pitchFamily="34" charset="0"/>
                <a:cs typeface="Calibri" panose="020F0502020204030204" pitchFamily="34" charset="0"/>
              </a:rPr>
              <a:t>- Feeling unwelcomed		- Patients wanting to see someone else</a:t>
            </a:r>
          </a:p>
          <a:p>
            <a:endParaRPr lang="en-GB" sz="2000" dirty="0">
              <a:latin typeface="Calibri" panose="020F0502020204030204" pitchFamily="34" charset="0"/>
              <a:cs typeface="Calibri" panose="020F0502020204030204" pitchFamily="34" charset="0"/>
            </a:endParaRPr>
          </a:p>
          <a:p>
            <a:endParaRPr lang="en-GB" dirty="0">
              <a:latin typeface="Calibri" panose="020F0502020204030204" pitchFamily="34" charset="0"/>
              <a:cs typeface="Calibri" panose="020F0502020204030204" pitchFamily="34" charset="0"/>
            </a:endParaRPr>
          </a:p>
        </p:txBody>
      </p:sp>
      <p:graphicFrame>
        <p:nvGraphicFramePr>
          <p:cNvPr id="7" name="Chart 6">
            <a:extLst>
              <a:ext uri="{FF2B5EF4-FFF2-40B4-BE49-F238E27FC236}">
                <a16:creationId xmlns:a16="http://schemas.microsoft.com/office/drawing/2014/main" id="{75C2C740-4575-4DB5-8A75-18671096CD18}"/>
              </a:ext>
            </a:extLst>
          </p:cNvPr>
          <p:cNvGraphicFramePr/>
          <p:nvPr>
            <p:extLst>
              <p:ext uri="{D42A27DB-BD31-4B8C-83A1-F6EECF244321}">
                <p14:modId xmlns:p14="http://schemas.microsoft.com/office/powerpoint/2010/main" val="3078224047"/>
              </p:ext>
            </p:extLst>
          </p:nvPr>
        </p:nvGraphicFramePr>
        <p:xfrm>
          <a:off x="1631504" y="3789040"/>
          <a:ext cx="8928992" cy="267779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09657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1596857"/>
            <a:ext cx="8229600" cy="3272304"/>
          </a:xfrm>
        </p:spPr>
        <p:txBody>
          <a:bodyPr>
            <a:normAutofit/>
          </a:bodyPr>
          <a:lstStyle/>
          <a:p>
            <a:pPr>
              <a:spcAft>
                <a:spcPts val="600"/>
              </a:spcAft>
            </a:pPr>
            <a:endParaRPr lang="en-GB" sz="4200" dirty="0">
              <a:latin typeface="Rockwell" pitchFamily="18" charset="0"/>
            </a:endParaRPr>
          </a:p>
          <a:p>
            <a:pPr marL="108450" indent="0">
              <a:spcAft>
                <a:spcPts val="600"/>
              </a:spcAft>
              <a:buNone/>
            </a:pPr>
            <a:endParaRPr lang="en-GB" sz="4500" b="1" dirty="0"/>
          </a:p>
          <a:p>
            <a:pPr marL="108450" indent="0">
              <a:spcAft>
                <a:spcPts val="600"/>
              </a:spcAft>
              <a:buNone/>
            </a:pPr>
            <a:endParaRPr lang="en-US" sz="2800" dirty="0"/>
          </a:p>
          <a:p>
            <a:pPr lvl="1">
              <a:spcAft>
                <a:spcPts val="600"/>
              </a:spcAft>
            </a:pPr>
            <a:endParaRPr lang="en-GB" sz="2400" dirty="0"/>
          </a:p>
          <a:p>
            <a:pPr lvl="1">
              <a:spcAft>
                <a:spcPts val="600"/>
              </a:spcAft>
            </a:pPr>
            <a:endParaRPr lang="en-GB" sz="2400" dirty="0"/>
          </a:p>
          <a:p>
            <a:pPr lvl="1">
              <a:spcAft>
                <a:spcPts val="600"/>
              </a:spcAft>
            </a:pPr>
            <a:endParaRPr lang="en-GB" sz="2400" dirty="0"/>
          </a:p>
        </p:txBody>
      </p:sp>
      <p:sp>
        <p:nvSpPr>
          <p:cNvPr id="4" name="Title 2">
            <a:extLst>
              <a:ext uri="{FF2B5EF4-FFF2-40B4-BE49-F238E27FC236}">
                <a16:creationId xmlns:a16="http://schemas.microsoft.com/office/drawing/2014/main" id="{7863854D-C430-41E7-B660-05447B88CAEE}"/>
              </a:ext>
            </a:extLst>
          </p:cNvPr>
          <p:cNvSpPr>
            <a:spLocks noGrp="1"/>
          </p:cNvSpPr>
          <p:nvPr>
            <p:ph type="title"/>
          </p:nvPr>
        </p:nvSpPr>
        <p:spPr>
          <a:xfrm>
            <a:off x="1991544" y="260648"/>
            <a:ext cx="8229600" cy="1143000"/>
          </a:xfrm>
        </p:spPr>
        <p:txBody>
          <a:bodyPr/>
          <a:lstStyle/>
          <a:p>
            <a:r>
              <a:rPr lang="en-US" cap="all" dirty="0">
                <a:latin typeface="Calibri" panose="020F0502020204030204" pitchFamily="34" charset="0"/>
                <a:cs typeface="Calibri" panose="020F0502020204030204" pitchFamily="34" charset="0"/>
              </a:rPr>
              <a:t>Examples of Discrimination</a:t>
            </a:r>
          </a:p>
        </p:txBody>
      </p:sp>
      <p:sp>
        <p:nvSpPr>
          <p:cNvPr id="3" name="TextBox 2">
            <a:extLst>
              <a:ext uri="{FF2B5EF4-FFF2-40B4-BE49-F238E27FC236}">
                <a16:creationId xmlns:a16="http://schemas.microsoft.com/office/drawing/2014/main" id="{AF123DDF-4605-4B72-AEDE-32DDBA8CFBBE}"/>
              </a:ext>
            </a:extLst>
          </p:cNvPr>
          <p:cNvSpPr txBox="1"/>
          <p:nvPr/>
        </p:nvSpPr>
        <p:spPr>
          <a:xfrm>
            <a:off x="1981201" y="1624091"/>
            <a:ext cx="7973913" cy="2862322"/>
          </a:xfrm>
          <a:prstGeom prst="rect">
            <a:avLst/>
          </a:prstGeom>
          <a:noFill/>
        </p:spPr>
        <p:txBody>
          <a:bodyPr wrap="square" rtlCol="0">
            <a:spAutoFit/>
          </a:bodyPr>
          <a:lstStyle/>
          <a:p>
            <a:pPr marL="285750" indent="-285750">
              <a:buFont typeface="Arial" panose="020B0604020202020204" pitchFamily="34" charset="0"/>
              <a:buChar char="•"/>
            </a:pPr>
            <a:r>
              <a:rPr lang="en-GB" sz="2000" i="1" dirty="0">
                <a:latin typeface="Calibri" panose="020F0502020204030204" pitchFamily="34" charset="0"/>
                <a:cs typeface="Calibri" panose="020F0502020204030204" pitchFamily="34" charset="0"/>
              </a:rPr>
              <a:t>‘Patient assumed they would not understand me due my name and surname.’</a:t>
            </a:r>
            <a:br>
              <a:rPr lang="en-GB" sz="2000" i="1" dirty="0">
                <a:latin typeface="Calibri" panose="020F0502020204030204" pitchFamily="34" charset="0"/>
                <a:cs typeface="Calibri" panose="020F0502020204030204" pitchFamily="34" charset="0"/>
              </a:rPr>
            </a:br>
            <a:endParaRPr lang="en-GB" sz="2000" i="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2000" i="1" dirty="0">
                <a:latin typeface="Calibri" panose="020F0502020204030204" pitchFamily="34" charset="0"/>
                <a:cs typeface="Calibri" panose="020F0502020204030204" pitchFamily="34" charset="0"/>
              </a:rPr>
              <a:t>‘Patients expecting to see someone else/a different looking person after speaking to me on the phone.’</a:t>
            </a:r>
            <a:br>
              <a:rPr lang="en-GB" sz="2000" i="1" dirty="0">
                <a:latin typeface="Calibri" panose="020F0502020204030204" pitchFamily="34" charset="0"/>
                <a:cs typeface="Calibri" panose="020F0502020204030204" pitchFamily="34" charset="0"/>
              </a:rPr>
            </a:br>
            <a:endParaRPr lang="en-GB" sz="2000" i="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2000" i="1" dirty="0">
                <a:latin typeface="Calibri" panose="020F0502020204030204" pitchFamily="34" charset="0"/>
                <a:cs typeface="Calibri" panose="020F0502020204030204" pitchFamily="34" charset="0"/>
              </a:rPr>
              <a:t>‘Not trusted by colleagues due the colour of my skin (not given as much privilege).  Senior management suggested that a foreign graduate/trainee "may not be well received by our patients.’</a:t>
            </a:r>
          </a:p>
        </p:txBody>
      </p:sp>
    </p:spTree>
    <p:extLst>
      <p:ext uri="{BB962C8B-B14F-4D97-AF65-F5344CB8AC3E}">
        <p14:creationId xmlns:p14="http://schemas.microsoft.com/office/powerpoint/2010/main" val="1691320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1596857"/>
            <a:ext cx="8229600" cy="4410435"/>
          </a:xfrm>
        </p:spPr>
        <p:txBody>
          <a:bodyPr>
            <a:normAutofit/>
          </a:bodyPr>
          <a:lstStyle/>
          <a:p>
            <a:pPr>
              <a:spcAft>
                <a:spcPts val="600"/>
              </a:spcAft>
            </a:pPr>
            <a:endParaRPr lang="en-GB" sz="4200" dirty="0">
              <a:latin typeface="Rockwell" pitchFamily="18" charset="0"/>
            </a:endParaRPr>
          </a:p>
          <a:p>
            <a:pPr marL="108450" indent="0">
              <a:spcAft>
                <a:spcPts val="600"/>
              </a:spcAft>
              <a:buNone/>
            </a:pPr>
            <a:endParaRPr lang="en-GB" sz="4500" b="1" dirty="0"/>
          </a:p>
          <a:p>
            <a:pPr marL="108450" indent="0">
              <a:spcAft>
                <a:spcPts val="600"/>
              </a:spcAft>
              <a:buNone/>
            </a:pPr>
            <a:endParaRPr lang="en-US" sz="2800" dirty="0"/>
          </a:p>
          <a:p>
            <a:pPr lvl="1">
              <a:spcAft>
                <a:spcPts val="600"/>
              </a:spcAft>
            </a:pPr>
            <a:endParaRPr lang="en-GB" sz="2400" dirty="0"/>
          </a:p>
          <a:p>
            <a:pPr lvl="1">
              <a:spcAft>
                <a:spcPts val="600"/>
              </a:spcAft>
            </a:pPr>
            <a:endParaRPr lang="en-GB" sz="2400" dirty="0"/>
          </a:p>
          <a:p>
            <a:pPr lvl="1">
              <a:spcAft>
                <a:spcPts val="600"/>
              </a:spcAft>
            </a:pPr>
            <a:endParaRPr lang="en-GB" sz="2400" dirty="0"/>
          </a:p>
        </p:txBody>
      </p:sp>
      <p:sp>
        <p:nvSpPr>
          <p:cNvPr id="4" name="Title 2">
            <a:extLst>
              <a:ext uri="{FF2B5EF4-FFF2-40B4-BE49-F238E27FC236}">
                <a16:creationId xmlns:a16="http://schemas.microsoft.com/office/drawing/2014/main" id="{7863854D-C430-41E7-B660-05447B88CAEE}"/>
              </a:ext>
            </a:extLst>
          </p:cNvPr>
          <p:cNvSpPr>
            <a:spLocks noGrp="1"/>
          </p:cNvSpPr>
          <p:nvPr>
            <p:ph type="title"/>
          </p:nvPr>
        </p:nvSpPr>
        <p:spPr>
          <a:xfrm>
            <a:off x="1991544" y="260648"/>
            <a:ext cx="8229600" cy="1143000"/>
          </a:xfrm>
        </p:spPr>
        <p:txBody>
          <a:bodyPr>
            <a:normAutofit fontScale="90000"/>
          </a:bodyPr>
          <a:lstStyle/>
          <a:p>
            <a:pPr algn="ctr"/>
            <a:r>
              <a:rPr lang="en-US" cap="all" dirty="0">
                <a:latin typeface="Calibri" panose="020F0502020204030204" pitchFamily="34" charset="0"/>
                <a:cs typeface="Calibri" panose="020F0502020204030204" pitchFamily="34" charset="0"/>
              </a:rPr>
              <a:t>How easy is it to report Racial Discrimination?</a:t>
            </a:r>
          </a:p>
        </p:txBody>
      </p:sp>
      <p:sp>
        <p:nvSpPr>
          <p:cNvPr id="3" name="TextBox 2">
            <a:extLst>
              <a:ext uri="{FF2B5EF4-FFF2-40B4-BE49-F238E27FC236}">
                <a16:creationId xmlns:a16="http://schemas.microsoft.com/office/drawing/2014/main" id="{AF123DDF-4605-4B72-AEDE-32DDBA8CFBBE}"/>
              </a:ext>
            </a:extLst>
          </p:cNvPr>
          <p:cNvSpPr txBox="1"/>
          <p:nvPr/>
        </p:nvSpPr>
        <p:spPr>
          <a:xfrm>
            <a:off x="1981200" y="1624091"/>
            <a:ext cx="8229600" cy="4493538"/>
          </a:xfrm>
          <a:prstGeom prst="rect">
            <a:avLst/>
          </a:prstGeom>
          <a:noFill/>
        </p:spPr>
        <p:txBody>
          <a:bodyPr wrap="square" rtlCol="0">
            <a:spAutoFit/>
          </a:bodyPr>
          <a:lstStyle/>
          <a:p>
            <a:r>
              <a:rPr lang="en-GB" sz="2200" dirty="0">
                <a:latin typeface="Calibri" panose="020F0502020204030204" pitchFamily="34" charset="0"/>
                <a:cs typeface="Calibri" panose="020F0502020204030204" pitchFamily="34" charset="0"/>
              </a:rPr>
              <a:t>Of the 48 people who described their experiences of racial discrimination</a:t>
            </a:r>
          </a:p>
          <a:p>
            <a:pPr marL="285750" indent="-285750">
              <a:buFont typeface="Arial" panose="020B0604020202020204" pitchFamily="34" charset="0"/>
              <a:buChar char="•"/>
            </a:pPr>
            <a:r>
              <a:rPr lang="en-GB" sz="2200" dirty="0">
                <a:latin typeface="Calibri" panose="020F0502020204030204" pitchFamily="34" charset="0"/>
                <a:cs typeface="Calibri" panose="020F0502020204030204" pitchFamily="34" charset="0"/>
              </a:rPr>
              <a:t>6% said they or someone else reported the most recent incident</a:t>
            </a:r>
          </a:p>
          <a:p>
            <a:pPr marL="285750" indent="-285750">
              <a:buFont typeface="Arial" panose="020B0604020202020204" pitchFamily="34" charset="0"/>
              <a:buChar char="•"/>
            </a:pPr>
            <a:r>
              <a:rPr lang="en-GB" sz="2200" dirty="0">
                <a:latin typeface="Calibri" panose="020F0502020204030204" pitchFamily="34" charset="0"/>
                <a:cs typeface="Calibri" panose="020F0502020204030204" pitchFamily="34" charset="0"/>
              </a:rPr>
              <a:t>No one that reported it said it was dealt with well</a:t>
            </a:r>
          </a:p>
          <a:p>
            <a:pPr marL="285750" indent="-285750">
              <a:buFont typeface="Arial" panose="020B0604020202020204" pitchFamily="34" charset="0"/>
              <a:buChar char="•"/>
            </a:pPr>
            <a:r>
              <a:rPr lang="en-GB" sz="2200" dirty="0">
                <a:latin typeface="Calibri" panose="020F0502020204030204" pitchFamily="34" charset="0"/>
                <a:cs typeface="Calibri" panose="020F0502020204030204" pitchFamily="34" charset="0"/>
              </a:rPr>
              <a:t>All 6 reported it as dealt with badly</a:t>
            </a:r>
          </a:p>
          <a:p>
            <a:pPr marL="285750" indent="-285750">
              <a:buFont typeface="Arial" panose="020B0604020202020204" pitchFamily="34" charset="0"/>
              <a:buChar char="•"/>
            </a:pPr>
            <a:r>
              <a:rPr lang="en-GB" sz="2200" dirty="0">
                <a:latin typeface="Calibri" panose="020F0502020204030204" pitchFamily="34" charset="0"/>
                <a:cs typeface="Calibri" panose="020F0502020204030204" pitchFamily="34" charset="0"/>
              </a:rPr>
              <a:t>1 in 11 do not feel confident in raising concerns about harassment/ discrimination in the work place</a:t>
            </a:r>
          </a:p>
          <a:p>
            <a:br>
              <a:rPr lang="en-GB" sz="2200" dirty="0">
                <a:latin typeface="Calibri" panose="020F0502020204030204" pitchFamily="34" charset="0"/>
                <a:cs typeface="Calibri" panose="020F0502020204030204" pitchFamily="34" charset="0"/>
              </a:rPr>
            </a:br>
            <a:r>
              <a:rPr lang="en-GB" sz="2200" dirty="0">
                <a:latin typeface="Calibri" panose="020F0502020204030204" pitchFamily="34" charset="0"/>
                <a:cs typeface="Calibri" panose="020F0502020204030204" pitchFamily="34" charset="0"/>
              </a:rPr>
              <a:t>Comments:</a:t>
            </a:r>
          </a:p>
          <a:p>
            <a:pPr marL="285750" indent="-285750">
              <a:buFont typeface="Arial" panose="020B0604020202020204" pitchFamily="34" charset="0"/>
              <a:buChar char="•"/>
            </a:pPr>
            <a:r>
              <a:rPr lang="en-GB" sz="2200" i="1" dirty="0">
                <a:latin typeface="Calibri" panose="020F0502020204030204" pitchFamily="34" charset="0"/>
                <a:cs typeface="Calibri" panose="020F0502020204030204" pitchFamily="34" charset="0"/>
              </a:rPr>
              <a:t>‘I ignored it’</a:t>
            </a:r>
          </a:p>
          <a:p>
            <a:pPr marL="285750" indent="-285750">
              <a:buFont typeface="Arial" panose="020B0604020202020204" pitchFamily="34" charset="0"/>
              <a:buChar char="•"/>
            </a:pPr>
            <a:r>
              <a:rPr lang="en-GB" sz="2200" i="1" dirty="0">
                <a:latin typeface="Calibri" panose="020F0502020204030204" pitchFamily="34" charset="0"/>
                <a:cs typeface="Calibri" panose="020F0502020204030204" pitchFamily="34" charset="0"/>
              </a:rPr>
              <a:t>‘I was not confident in myself to report it’</a:t>
            </a:r>
          </a:p>
          <a:p>
            <a:pPr marL="285750" indent="-285750">
              <a:buFont typeface="Arial" panose="020B0604020202020204" pitchFamily="34" charset="0"/>
              <a:buChar char="•"/>
            </a:pPr>
            <a:r>
              <a:rPr lang="en-GB" sz="2200" i="1" dirty="0">
                <a:latin typeface="Calibri" panose="020F0502020204030204" pitchFamily="34" charset="0"/>
                <a:cs typeface="Calibri" panose="020F0502020204030204" pitchFamily="34" charset="0"/>
              </a:rPr>
              <a:t>‘I was the senior partner so there was no further avenue to challenge this. PM aware but no offer of support given.’</a:t>
            </a:r>
          </a:p>
        </p:txBody>
      </p:sp>
    </p:spTree>
    <p:extLst>
      <p:ext uri="{BB962C8B-B14F-4D97-AF65-F5344CB8AC3E}">
        <p14:creationId xmlns:p14="http://schemas.microsoft.com/office/powerpoint/2010/main" val="3454704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2868</TotalTime>
  <Words>644</Words>
  <Application>Microsoft Office PowerPoint</Application>
  <PresentationFormat>Widescreen</PresentationFormat>
  <Paragraphs>116</Paragraphs>
  <Slides>11</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Lucida Sans Unicode</vt:lpstr>
      <vt:lpstr>Rockwell</vt:lpstr>
      <vt:lpstr>Verdana</vt:lpstr>
      <vt:lpstr>Wingdings 2</vt:lpstr>
      <vt:lpstr>Wingdings 3</vt:lpstr>
      <vt:lpstr>Concourse</vt:lpstr>
      <vt:lpstr> </vt:lpstr>
      <vt:lpstr>Pioneering Pan Somerset Survey</vt:lpstr>
      <vt:lpstr>Who shared their experiences?</vt:lpstr>
      <vt:lpstr>Which roles Shared their experiences?</vt:lpstr>
      <vt:lpstr>Who shared their experiences</vt:lpstr>
      <vt:lpstr>Discrimination and Harassment in the last 12 months</vt:lpstr>
      <vt:lpstr>Impact of Racial Discrimination</vt:lpstr>
      <vt:lpstr>Examples of Discrimination</vt:lpstr>
      <vt:lpstr>How easy is it to report Racial Discrimination?</vt:lpstr>
      <vt:lpstr>What do you think we should do about it?</vt:lpstr>
      <vt:lpstr>What Have We Learnt?</vt:lpstr>
    </vt:vector>
  </TitlesOfParts>
  <Company>Somerset Health Informatics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IN ECONOMY</dc:title>
  <dc:creator>Somerset Health</dc:creator>
  <cp:lastModifiedBy>Johns Sarah (Somerset Local Medical Committee)</cp:lastModifiedBy>
  <cp:revision>468</cp:revision>
  <cp:lastPrinted>2019-02-05T11:33:51Z</cp:lastPrinted>
  <dcterms:created xsi:type="dcterms:W3CDTF">2009-09-07T13:46:33Z</dcterms:created>
  <dcterms:modified xsi:type="dcterms:W3CDTF">2023-05-25T09:47:25Z</dcterms:modified>
</cp:coreProperties>
</file>