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12"/>
    <p:restoredTop sz="82961" autoAdjust="0"/>
  </p:normalViewPr>
  <p:slideViewPr>
    <p:cSldViewPr snapToGrid="0" snapToObjects="1" showGuides="1">
      <p:cViewPr varScale="1">
        <p:scale>
          <a:sx n="73" d="100"/>
          <a:sy n="73" d="100"/>
        </p:scale>
        <p:origin x="1264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D622C2-406A-B444-9262-E8053FC331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787369-8FD9-3E45-B98D-E71BE8DBC91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A91D6-8414-064D-915B-577F8F28F671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FF482B-B564-D146-92DE-8138A0F36F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11D7C4-F2EC-2246-9EF0-CAD6B2154F3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F037E-385B-9844-8C63-A30DC27FB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1393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F5DAE-6E15-7C40-B8BF-B8B4C7F36855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08648-CEFD-6947-9EBC-FE1CCD694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19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308648-CEFD-6947-9EBC-FE1CCD6940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47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A7E8-7BAC-6649-906A-497A8C475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344" y="790492"/>
            <a:ext cx="8604739" cy="656492"/>
          </a:xfrm>
        </p:spPr>
        <p:txBody>
          <a:bodyPr anchor="t">
            <a:normAutofit/>
          </a:bodyPr>
          <a:lstStyle>
            <a:lvl1pPr algn="l"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6BB4CB-BC33-0D45-839D-72013BE152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4339" y="3946063"/>
            <a:ext cx="6858000" cy="618392"/>
          </a:xfrm>
        </p:spPr>
        <p:txBody>
          <a:bodyPr/>
          <a:lstStyle>
            <a:lvl1pPr marL="0" indent="0" algn="l">
              <a:buNone/>
              <a:defRPr sz="1350" b="1">
                <a:solidFill>
                  <a:schemeClr val="tx1"/>
                </a:solidFill>
              </a:defRPr>
            </a:lvl1pPr>
            <a:lvl2pPr marL="257162" indent="0" algn="ctr">
              <a:buNone/>
              <a:defRPr sz="1125"/>
            </a:lvl2pPr>
            <a:lvl3pPr marL="514325" indent="0" algn="ctr">
              <a:buNone/>
              <a:defRPr sz="1013"/>
            </a:lvl3pPr>
            <a:lvl4pPr marL="771487" indent="0" algn="ctr">
              <a:buNone/>
              <a:defRPr sz="900"/>
            </a:lvl4pPr>
            <a:lvl5pPr marL="1028649" indent="0" algn="ctr">
              <a:buNone/>
              <a:defRPr sz="900"/>
            </a:lvl5pPr>
            <a:lvl6pPr marL="1285811" indent="0" algn="ctr">
              <a:buNone/>
              <a:defRPr sz="900"/>
            </a:lvl6pPr>
            <a:lvl7pPr marL="1542973" indent="0" algn="ctr">
              <a:buNone/>
              <a:defRPr sz="900"/>
            </a:lvl7pPr>
            <a:lvl8pPr marL="1800135" indent="0" algn="ctr">
              <a:buNone/>
              <a:defRPr sz="900"/>
            </a:lvl8pPr>
            <a:lvl9pPr marL="2057297" indent="0" algn="ctr">
              <a:buNone/>
              <a:defRPr sz="9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0C5A6CCC-8F85-4140-86B3-D49D1E685E31}"/>
              </a:ext>
            </a:extLst>
          </p:cNvPr>
          <p:cNvSpPr/>
          <p:nvPr userDrawn="1"/>
        </p:nvSpPr>
        <p:spPr>
          <a:xfrm rot="10800000">
            <a:off x="303045" y="1409921"/>
            <a:ext cx="584887" cy="240204"/>
          </a:xfrm>
          <a:prstGeom prst="triangle">
            <a:avLst>
              <a:gd name="adj" fmla="val 47183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4ED904E-9A50-EB46-8546-8B3A3B91CC2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0" y="297292"/>
            <a:ext cx="9144000" cy="4846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91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Apprenticeships deliver - text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270003"/>
            <a:ext cx="8425695" cy="7360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4"/>
          </p:nvPr>
        </p:nvSpPr>
        <p:spPr>
          <a:xfrm>
            <a:off x="4668841" y="1168011"/>
            <a:ext cx="4116387" cy="189057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13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4767266"/>
            <a:ext cx="2895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Insert presentation title here 00/00/2016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476893" y="4800315"/>
            <a:ext cx="209911" cy="207746"/>
          </a:xfrm>
          <a:prstGeom prst="rect">
            <a:avLst/>
          </a:prstGeom>
        </p:spPr>
        <p:txBody>
          <a:bodyPr/>
          <a:lstStyle/>
          <a:p>
            <a:fld id="{40C85525-34BA-42AB-9145-1C1207FA4778}" type="slidenum">
              <a:rPr>
                <a:solidFill>
                  <a:srgbClr val="000000"/>
                </a:solidFill>
              </a:rPr>
              <a:pPr/>
              <a:t>‹#›</a:t>
            </a:fld>
            <a:endParaRPr dirty="0">
              <a:solidFill>
                <a:srgbClr val="000000"/>
              </a:solidFill>
            </a:endParaRPr>
          </a:p>
        </p:txBody>
      </p:sp>
      <p:sp>
        <p:nvSpPr>
          <p:cNvPr id="14" name="Content Placeholder 3"/>
          <p:cNvSpPr>
            <a:spLocks noGrp="1"/>
          </p:cNvSpPr>
          <p:nvPr>
            <p:ph sz="quarter" idx="12"/>
          </p:nvPr>
        </p:nvSpPr>
        <p:spPr>
          <a:xfrm>
            <a:off x="358778" y="1168006"/>
            <a:ext cx="4116388" cy="353734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91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3B3D8-C3E2-1F42-93A3-6886745CD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930" y="1046377"/>
            <a:ext cx="7886700" cy="99417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F7A84-CF65-CC46-97C0-3B056C073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930" y="2141758"/>
            <a:ext cx="7886700" cy="170469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9823DA-6B8F-D34F-B77B-293EBDBA935B}"/>
              </a:ext>
            </a:extLst>
          </p:cNvPr>
          <p:cNvSpPr/>
          <p:nvPr userDrawn="1"/>
        </p:nvSpPr>
        <p:spPr>
          <a:xfrm>
            <a:off x="0" y="4750905"/>
            <a:ext cx="9144000" cy="3925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39D0B0-EE2D-6748-8EBE-5B127DB7F7FE}"/>
              </a:ext>
            </a:extLst>
          </p:cNvPr>
          <p:cNvSpPr/>
          <p:nvPr userDrawn="1"/>
        </p:nvSpPr>
        <p:spPr>
          <a:xfrm>
            <a:off x="0" y="4497391"/>
            <a:ext cx="9144000" cy="12909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9D118B-293F-C248-BA28-B68002DC2FBA}"/>
              </a:ext>
            </a:extLst>
          </p:cNvPr>
          <p:cNvSpPr/>
          <p:nvPr userDrawn="1"/>
        </p:nvSpPr>
        <p:spPr>
          <a:xfrm>
            <a:off x="0" y="4621813"/>
            <a:ext cx="9144000" cy="12909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Footer Placeholder 16">
            <a:extLst>
              <a:ext uri="{FF2B5EF4-FFF2-40B4-BE49-F238E27FC236}">
                <a16:creationId xmlns:a16="http://schemas.microsoft.com/office/drawing/2014/main" id="{4FC3C53A-2989-FD46-A3AC-A9D57F1BDCD9}"/>
              </a:ext>
            </a:extLst>
          </p:cNvPr>
          <p:cNvSpPr txBox="1">
            <a:spLocks/>
          </p:cNvSpPr>
          <p:nvPr userDrawn="1"/>
        </p:nvSpPr>
        <p:spPr>
          <a:xfrm>
            <a:off x="419930" y="4778381"/>
            <a:ext cx="533741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75" b="1" dirty="0">
                <a:solidFill>
                  <a:schemeClr val="accent5"/>
                </a:solidFill>
              </a:rPr>
              <a:t>@</a:t>
            </a:r>
            <a:r>
              <a:rPr lang="en-GB" sz="975" b="1" dirty="0" err="1">
                <a:solidFill>
                  <a:schemeClr val="accent5"/>
                </a:solidFill>
              </a:rPr>
              <a:t>NHS_HealthEdEng</a:t>
            </a:r>
            <a:endParaRPr lang="en-GB" sz="975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698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3C913EF-3539-B24F-BAD4-7B97C86E1870}"/>
              </a:ext>
            </a:extLst>
          </p:cNvPr>
          <p:cNvSpPr/>
          <p:nvPr userDrawn="1"/>
        </p:nvSpPr>
        <p:spPr>
          <a:xfrm>
            <a:off x="0" y="4750905"/>
            <a:ext cx="9144000" cy="3925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D689862-6EA4-BF46-99BF-BAD3A73769C8}"/>
              </a:ext>
            </a:extLst>
          </p:cNvPr>
          <p:cNvSpPr/>
          <p:nvPr userDrawn="1"/>
        </p:nvSpPr>
        <p:spPr>
          <a:xfrm>
            <a:off x="0" y="4497391"/>
            <a:ext cx="9144000" cy="12909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858048-AAD4-0B44-BF43-40B913ECEB1A}"/>
              </a:ext>
            </a:extLst>
          </p:cNvPr>
          <p:cNvSpPr/>
          <p:nvPr userDrawn="1"/>
        </p:nvSpPr>
        <p:spPr>
          <a:xfrm>
            <a:off x="0" y="4621813"/>
            <a:ext cx="9144000" cy="12909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Footer Placeholder 16">
            <a:extLst>
              <a:ext uri="{FF2B5EF4-FFF2-40B4-BE49-F238E27FC236}">
                <a16:creationId xmlns:a16="http://schemas.microsoft.com/office/drawing/2014/main" id="{DD4979A2-FB9A-3B4E-91D7-99D15F0FFC19}"/>
              </a:ext>
            </a:extLst>
          </p:cNvPr>
          <p:cNvSpPr txBox="1">
            <a:spLocks/>
          </p:cNvSpPr>
          <p:nvPr userDrawn="1"/>
        </p:nvSpPr>
        <p:spPr>
          <a:xfrm>
            <a:off x="419930" y="4778381"/>
            <a:ext cx="533741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75" b="1" dirty="0">
                <a:solidFill>
                  <a:schemeClr val="accent5"/>
                </a:solidFill>
              </a:rPr>
              <a:t>@</a:t>
            </a:r>
            <a:r>
              <a:rPr lang="en-GB" sz="975" b="1" dirty="0" err="1">
                <a:solidFill>
                  <a:schemeClr val="accent5"/>
                </a:solidFill>
              </a:rPr>
              <a:t>NHS_HealthEdEng</a:t>
            </a:r>
            <a:endParaRPr lang="en-GB" sz="975" b="1" dirty="0">
              <a:solidFill>
                <a:schemeClr val="accent5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71CF08E-2D69-5642-80CC-A30DB1685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930" y="1046379"/>
            <a:ext cx="7886700" cy="47715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2772D1C-B7D6-7E40-A101-C61374358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929" y="1719474"/>
            <a:ext cx="5861603" cy="251699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1593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E38C66A-BB49-0F4B-8CD5-DD58CA18CCB9}"/>
              </a:ext>
            </a:extLst>
          </p:cNvPr>
          <p:cNvSpPr/>
          <p:nvPr userDrawn="1"/>
        </p:nvSpPr>
        <p:spPr>
          <a:xfrm>
            <a:off x="0" y="4750905"/>
            <a:ext cx="9144000" cy="3925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6D6DDEC-27DF-6B44-8A5C-8BA7D7877CEA}"/>
              </a:ext>
            </a:extLst>
          </p:cNvPr>
          <p:cNvSpPr/>
          <p:nvPr userDrawn="1"/>
        </p:nvSpPr>
        <p:spPr>
          <a:xfrm>
            <a:off x="0" y="4497391"/>
            <a:ext cx="9144000" cy="12909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A11DC39-0F96-FC4D-9C92-F1BB1A8B409F}"/>
              </a:ext>
            </a:extLst>
          </p:cNvPr>
          <p:cNvSpPr/>
          <p:nvPr userDrawn="1"/>
        </p:nvSpPr>
        <p:spPr>
          <a:xfrm>
            <a:off x="0" y="4621813"/>
            <a:ext cx="9144000" cy="12909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1" name="Footer Placeholder 16">
            <a:extLst>
              <a:ext uri="{FF2B5EF4-FFF2-40B4-BE49-F238E27FC236}">
                <a16:creationId xmlns:a16="http://schemas.microsoft.com/office/drawing/2014/main" id="{A0451A68-537B-AF4D-BD45-6E48D4DB2BDE}"/>
              </a:ext>
            </a:extLst>
          </p:cNvPr>
          <p:cNvSpPr txBox="1">
            <a:spLocks/>
          </p:cNvSpPr>
          <p:nvPr userDrawn="1"/>
        </p:nvSpPr>
        <p:spPr>
          <a:xfrm>
            <a:off x="419930" y="4778381"/>
            <a:ext cx="533741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75" b="1" dirty="0">
                <a:solidFill>
                  <a:schemeClr val="accent5"/>
                </a:solidFill>
              </a:rPr>
              <a:t>@</a:t>
            </a:r>
            <a:r>
              <a:rPr lang="en-GB" sz="975" b="1" dirty="0" err="1">
                <a:solidFill>
                  <a:schemeClr val="accent5"/>
                </a:solidFill>
              </a:rPr>
              <a:t>NHS_HealthEdEng</a:t>
            </a:r>
            <a:endParaRPr lang="en-GB" sz="975" b="1" dirty="0">
              <a:solidFill>
                <a:schemeClr val="accent5"/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C4BA2FD-240E-7D42-9001-70573928D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930" y="1046379"/>
            <a:ext cx="7886700" cy="47715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8872E4C-32C0-0E43-B171-E68384BD2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929" y="1719474"/>
            <a:ext cx="5861603" cy="2516997"/>
          </a:xfrm>
        </p:spPr>
        <p:txBody>
          <a:bodyPr/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8756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CFFBB2B-EDFB-F14A-A023-1F8279F098C9}"/>
              </a:ext>
            </a:extLst>
          </p:cNvPr>
          <p:cNvSpPr/>
          <p:nvPr userDrawn="1"/>
        </p:nvSpPr>
        <p:spPr>
          <a:xfrm>
            <a:off x="0" y="4750905"/>
            <a:ext cx="9144000" cy="3925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EE7ECDF-F837-444E-8340-4683B45E354E}"/>
              </a:ext>
            </a:extLst>
          </p:cNvPr>
          <p:cNvSpPr/>
          <p:nvPr userDrawn="1"/>
        </p:nvSpPr>
        <p:spPr>
          <a:xfrm>
            <a:off x="0" y="4497391"/>
            <a:ext cx="9144000" cy="12909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D3DADA9-0C34-7C4C-8591-F29E7EBE7C9A}"/>
              </a:ext>
            </a:extLst>
          </p:cNvPr>
          <p:cNvSpPr/>
          <p:nvPr userDrawn="1"/>
        </p:nvSpPr>
        <p:spPr>
          <a:xfrm>
            <a:off x="0" y="4621813"/>
            <a:ext cx="9144000" cy="12909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3" name="Footer Placeholder 16">
            <a:extLst>
              <a:ext uri="{FF2B5EF4-FFF2-40B4-BE49-F238E27FC236}">
                <a16:creationId xmlns:a16="http://schemas.microsoft.com/office/drawing/2014/main" id="{DF732811-1995-6E4A-B606-DE84E0AFF445}"/>
              </a:ext>
            </a:extLst>
          </p:cNvPr>
          <p:cNvSpPr txBox="1">
            <a:spLocks/>
          </p:cNvSpPr>
          <p:nvPr userDrawn="1"/>
        </p:nvSpPr>
        <p:spPr>
          <a:xfrm>
            <a:off x="419930" y="4778381"/>
            <a:ext cx="533741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75" b="1" dirty="0">
                <a:solidFill>
                  <a:schemeClr val="accent5"/>
                </a:solidFill>
              </a:rPr>
              <a:t>@</a:t>
            </a:r>
            <a:r>
              <a:rPr lang="en-GB" sz="975" b="1" dirty="0" err="1">
                <a:solidFill>
                  <a:schemeClr val="accent5"/>
                </a:solidFill>
              </a:rPr>
              <a:t>NHS_HealthEdEng</a:t>
            </a:r>
            <a:endParaRPr lang="en-GB" sz="975" b="1" dirty="0">
              <a:solidFill>
                <a:schemeClr val="accent5"/>
              </a:solidFill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469D51B-9609-254D-85D8-6D25ED259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930" y="1046379"/>
            <a:ext cx="7886700" cy="47715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FCFA703-8042-BB4C-A3BD-65A2A8F44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932" y="1719471"/>
            <a:ext cx="4569515" cy="2594620"/>
          </a:xfrm>
        </p:spPr>
        <p:txBody>
          <a:bodyPr/>
          <a:lstStyle>
            <a:lvl1pPr marL="257162" indent="-257162">
              <a:buFont typeface="Arial" panose="020B0604020202020204" pitchFamily="34" charset="0"/>
              <a:buChar char="•"/>
              <a:defRPr sz="2100" b="0"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880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6BEC74E-85C4-FD4A-ADCD-F68FCCD62B6B}"/>
              </a:ext>
            </a:extLst>
          </p:cNvPr>
          <p:cNvSpPr/>
          <p:nvPr userDrawn="1"/>
        </p:nvSpPr>
        <p:spPr>
          <a:xfrm>
            <a:off x="0" y="4750905"/>
            <a:ext cx="9144000" cy="3925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18D588-9CF1-AC4B-AA40-F3AA7180A13D}"/>
              </a:ext>
            </a:extLst>
          </p:cNvPr>
          <p:cNvSpPr/>
          <p:nvPr userDrawn="1"/>
        </p:nvSpPr>
        <p:spPr>
          <a:xfrm>
            <a:off x="0" y="4497391"/>
            <a:ext cx="9144000" cy="12909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49D0716-FCE9-FF47-9ABE-434154D75C76}"/>
              </a:ext>
            </a:extLst>
          </p:cNvPr>
          <p:cNvSpPr/>
          <p:nvPr userDrawn="1"/>
        </p:nvSpPr>
        <p:spPr>
          <a:xfrm>
            <a:off x="0" y="4621813"/>
            <a:ext cx="9144000" cy="12909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3772122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883448"/>
            <a:ext cx="7772400" cy="509587"/>
          </a:xfrm>
          <a:prstGeom prst="rect">
            <a:avLst/>
          </a:prstGeom>
        </p:spPr>
        <p:txBody>
          <a:bodyPr/>
          <a:lstStyle>
            <a:lvl1pPr algn="l">
              <a:defRPr sz="2700" b="1" baseline="0">
                <a:solidFill>
                  <a:srgbClr val="A0005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1" y="1466194"/>
            <a:ext cx="7839075" cy="279049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83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title,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2" y="1466194"/>
            <a:ext cx="4619297" cy="2790497"/>
          </a:xfrm>
          <a:prstGeom prst="rect">
            <a:avLst/>
          </a:prstGeom>
        </p:spPr>
        <p:txBody>
          <a:bodyPr/>
          <a:lstStyle>
            <a:lvl1pPr marL="257168" indent="-257168">
              <a:buFont typeface="Arial" panose="020B0604020202020204" pitchFamily="34" charset="0"/>
              <a:buChar char="•"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5218113" y="1465661"/>
            <a:ext cx="3673475" cy="27908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57200" y="883448"/>
            <a:ext cx="7772400" cy="509587"/>
          </a:xfrm>
          <a:prstGeom prst="rect">
            <a:avLst/>
          </a:prstGeom>
        </p:spPr>
        <p:txBody>
          <a:bodyPr/>
          <a:lstStyle>
            <a:lvl1pPr algn="l">
              <a:defRPr sz="2700" b="1" baseline="0">
                <a:solidFill>
                  <a:srgbClr val="A0005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83313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Slide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8908" y="270006"/>
            <a:ext cx="3099817" cy="461773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Shape 23"/>
          <p:cNvSpPr/>
          <p:nvPr/>
        </p:nvSpPr>
        <p:spPr>
          <a:xfrm>
            <a:off x="0" y="4670537"/>
            <a:ext cx="9144000" cy="472967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25717" rIns="25717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sz="1013"/>
          </a:p>
        </p:txBody>
      </p:sp>
      <p:pic>
        <p:nvPicPr>
          <p:cNvPr id="24" name="image2.t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41972"/>
            <a:ext cx="914400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25" name="Shape 25"/>
          <p:cNvSpPr>
            <a:spLocks noGrp="1"/>
          </p:cNvSpPr>
          <p:nvPr>
            <p:ph type="title"/>
          </p:nvPr>
        </p:nvSpPr>
        <p:spPr>
          <a:xfrm>
            <a:off x="457200" y="883444"/>
            <a:ext cx="7772400" cy="509588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025" b="1">
                <a:solidFill>
                  <a:srgbClr val="A00054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xfrm>
            <a:off x="457204" y="1466200"/>
            <a:ext cx="7839075" cy="279049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281"/>
              </a:spcBef>
              <a:defRPr sz="1350"/>
            </a:lvl1pPr>
            <a:lvl2pPr marL="417889" indent="-160727">
              <a:spcBef>
                <a:spcPts val="281"/>
              </a:spcBef>
              <a:defRPr sz="1350"/>
            </a:lvl2pPr>
            <a:lvl3pPr marL="642905" indent="-128582">
              <a:spcBef>
                <a:spcPts val="281"/>
              </a:spcBef>
              <a:defRPr sz="1350"/>
            </a:lvl3pPr>
            <a:lvl4pPr marL="900068" indent="-128582">
              <a:spcBef>
                <a:spcPts val="281"/>
              </a:spcBef>
              <a:defRPr sz="1350"/>
            </a:lvl4pPr>
            <a:lvl5pPr marL="1157230" indent="-128582">
              <a:spcBef>
                <a:spcPts val="281"/>
              </a:spcBef>
              <a:defRPr sz="135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629251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14D4DF-AC27-AD4D-9F0E-9A38943E8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1344553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124F78-BAB5-B945-B76C-3103CC5E95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1" y="2439926"/>
            <a:ext cx="7886700" cy="2304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76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algn="l" defTabSz="514325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128582" indent="-128582" algn="l" defTabSz="514325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385743" indent="-128582" algn="l" defTabSz="51432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642905" indent="-128582" algn="l" defTabSz="51432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900068" indent="-128582" algn="l" defTabSz="51432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157230" indent="-128582" algn="l" defTabSz="51432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1414392" indent="-128582" algn="l" defTabSz="51432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54" indent="-128582" algn="l" defTabSz="51432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17" indent="-128582" algn="l" defTabSz="51432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878" indent="-128582" algn="l" defTabSz="51432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2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2" algn="l" defTabSz="51432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25" algn="l" defTabSz="51432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487" algn="l" defTabSz="51432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49" algn="l" defTabSz="51432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11" algn="l" defTabSz="51432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2973" algn="l" defTabSz="51432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35" algn="l" defTabSz="51432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297" algn="l" defTabSz="51432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hsapprenticeships@hee.nhs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C61A5FE-A2DA-F048-8E22-57F2866C6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1699260"/>
            <a:ext cx="8778239" cy="2927501"/>
          </a:xfrm>
        </p:spPr>
        <p:txBody>
          <a:bodyPr>
            <a:normAutofit fontScale="77500" lnSpcReduction="20000"/>
          </a:bodyPr>
          <a:lstStyle/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sz="2100" b="1" dirty="0">
                <a:solidFill>
                  <a:schemeClr val="accent5"/>
                </a:solidFill>
              </a:rPr>
              <a:t>Wednesday 15</a:t>
            </a:r>
            <a:r>
              <a:rPr lang="en-GB" sz="2100" b="1" baseline="30000" dirty="0">
                <a:solidFill>
                  <a:schemeClr val="accent5"/>
                </a:solidFill>
              </a:rPr>
              <a:t>th</a:t>
            </a:r>
            <a:r>
              <a:rPr lang="en-GB" sz="2100" b="1" dirty="0">
                <a:solidFill>
                  <a:schemeClr val="accent5"/>
                </a:solidFill>
              </a:rPr>
              <a:t> February 2023 </a:t>
            </a:r>
          </a:p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sz="2100" b="1" dirty="0">
                <a:solidFill>
                  <a:schemeClr val="accent5"/>
                </a:solidFill>
              </a:rPr>
              <a:t>10:00 – 15:00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100" b="1" dirty="0">
                <a:solidFill>
                  <a:schemeClr val="accent5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</a:rPr>
              <a:t>Crown Plaza Hotel, Armada Way, Plymouth, PL1 2HJ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dirty="0">
              <a:solidFill>
                <a:schemeClr val="accent5"/>
              </a:solidFill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600" b="1" dirty="0"/>
              <a:t>Target Audience: </a:t>
            </a:r>
            <a:r>
              <a:rPr lang="en-US" sz="1600" dirty="0"/>
              <a:t>Practice managers, clinical and administrative primary</a:t>
            </a:r>
            <a:r>
              <a:rPr lang="en-US" sz="1600"/>
              <a:t>/community </a:t>
            </a:r>
            <a:r>
              <a:rPr lang="en-US" sz="1600" dirty="0"/>
              <a:t>care staff with responsibility for workforce, training, and upskilling – including primary care dental, pharmacy and social care. 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1600" dirty="0"/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600" dirty="0"/>
              <a:t>The event will cover key topics such as: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1600" dirty="0"/>
          </a:p>
          <a:p>
            <a:pPr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600" b="1" dirty="0"/>
              <a:t>Apprenticeship Basics:</a:t>
            </a:r>
            <a:r>
              <a:rPr lang="en-US" sz="1600" dirty="0"/>
              <a:t> find out about the benefits and the opportunity of apprenticeships in primary and community care</a:t>
            </a:r>
          </a:p>
          <a:p>
            <a:pPr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600" b="1" dirty="0"/>
              <a:t>Apprenticeship Funding:</a:t>
            </a:r>
            <a:r>
              <a:rPr lang="en-US" sz="1600" dirty="0"/>
              <a:t> find out about how to fund apprenticeship courses via the apprenticeship levy and levy transfers. </a:t>
            </a:r>
          </a:p>
          <a:p>
            <a:pPr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600" b="1" dirty="0"/>
              <a:t>Learn from peers: </a:t>
            </a:r>
            <a:r>
              <a:rPr lang="en-US" sz="1600" dirty="0"/>
              <a:t>learn more from primary and community care speakers who have successfully implemented apprenticeships in their organisations </a:t>
            </a:r>
          </a:p>
          <a:p>
            <a:pPr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600" b="1" dirty="0"/>
              <a:t>Networking: </a:t>
            </a:r>
            <a:r>
              <a:rPr lang="en-US" sz="1600" dirty="0"/>
              <a:t>enjoy a networking lunch and an opportunity to connect with peers and colleagues </a:t>
            </a:r>
          </a:p>
          <a:p>
            <a:pPr defTabSz="914400">
              <a:lnSpc>
                <a:spcPct val="100000"/>
              </a:lnSpc>
              <a:spcBef>
                <a:spcPts val="0"/>
              </a:spcBef>
              <a:defRPr/>
            </a:pPr>
            <a:endParaRPr lang="en-US" sz="16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/>
              <a:t>Book your place by emailing </a:t>
            </a:r>
            <a:r>
              <a:rPr lang="en-US" sz="1600" dirty="0"/>
              <a:t>NHS Apprenticeships </a:t>
            </a:r>
            <a:r>
              <a:rPr lang="en-US" sz="1600" dirty="0">
                <a:hlinkClick r:id="rId3"/>
              </a:rPr>
              <a:t>nhsapprenticeships@hee.nhs.uk</a:t>
            </a:r>
            <a:endParaRPr lang="en-US" sz="16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/>
              <a:t>(Please state any dietary or access requirements)</a:t>
            </a:r>
            <a:endParaRPr lang="en-GB" sz="1600" dirty="0"/>
          </a:p>
          <a:p>
            <a:pPr defTabSz="914400">
              <a:lnSpc>
                <a:spcPct val="100000"/>
              </a:lnSpc>
              <a:spcBef>
                <a:spcPts val="0"/>
              </a:spcBef>
              <a:defRPr/>
            </a:pPr>
            <a:endParaRPr lang="en-US" sz="1600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59F973A-FB81-4F4A-A2C3-7512A5F7B6F7}"/>
              </a:ext>
            </a:extLst>
          </p:cNvPr>
          <p:cNvPicPr preferRelativeResize="0"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7117080" y="114300"/>
            <a:ext cx="1989650" cy="762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DAEDFFA-CBA8-7AA7-EEF6-C0B63BCEC61C}"/>
              </a:ext>
            </a:extLst>
          </p:cNvPr>
          <p:cNvSpPr txBox="1">
            <a:spLocks/>
          </p:cNvSpPr>
          <p:nvPr/>
        </p:nvSpPr>
        <p:spPr>
          <a:xfrm>
            <a:off x="175261" y="114300"/>
            <a:ext cx="8778239" cy="1686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51432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b="1" kern="120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100" dirty="0"/>
              <a:t>HOLD THE DATE</a:t>
            </a:r>
          </a:p>
          <a:p>
            <a:pPr algn="ctr"/>
            <a:r>
              <a:rPr lang="en-US" dirty="0">
                <a:solidFill>
                  <a:schemeClr val="accent3"/>
                </a:solidFill>
              </a:rPr>
              <a:t>Southwest Primary and Community Care Apprenticeship Employer Event – Plymouth </a:t>
            </a:r>
            <a:endParaRPr lang="en-US" sz="4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801661"/>
      </p:ext>
    </p:extLst>
  </p:cSld>
  <p:clrMapOvr>
    <a:masterClrMapping/>
  </p:clrMapOvr>
</p:sld>
</file>

<file path=ppt/theme/theme1.xml><?xml version="1.0" encoding="utf-8"?>
<a:theme xmlns:a="http://schemas.openxmlformats.org/drawingml/2006/main" name="HEE">
  <a:themeElements>
    <a:clrScheme name="NHS">
      <a:dk1>
        <a:srgbClr val="005EB8"/>
      </a:dk1>
      <a:lt1>
        <a:srgbClr val="FFFFFF"/>
      </a:lt1>
      <a:dk2>
        <a:srgbClr val="0071CE"/>
      </a:dk2>
      <a:lt2>
        <a:srgbClr val="E8EDEE"/>
      </a:lt2>
      <a:accent1>
        <a:srgbClr val="41B6E6"/>
      </a:accent1>
      <a:accent2>
        <a:srgbClr val="00A9CE"/>
      </a:accent2>
      <a:accent3>
        <a:srgbClr val="003087"/>
      </a:accent3>
      <a:accent4>
        <a:srgbClr val="005EB8"/>
      </a:accent4>
      <a:accent5>
        <a:srgbClr val="AE2473"/>
      </a:accent5>
      <a:accent6>
        <a:srgbClr val="78BE20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E" id="{40B58ABE-F0EB-D841-B223-66075CE7CD45}" vid="{7644B2A3-1AD5-8C46-9520-D28DCA799E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5092</TotalTime>
  <Words>170</Words>
  <Application>Microsoft Office PowerPoint</Application>
  <PresentationFormat>On-screen Show (16:9)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HEE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Studio Whatever</dc:creator>
  <cp:lastModifiedBy>Stacey Robinson</cp:lastModifiedBy>
  <cp:revision>56</cp:revision>
  <dcterms:created xsi:type="dcterms:W3CDTF">2021-04-06T16:42:50Z</dcterms:created>
  <dcterms:modified xsi:type="dcterms:W3CDTF">2022-12-16T11:43:23Z</dcterms:modified>
</cp:coreProperties>
</file>