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3" r:id="rId5"/>
  </p:sldMasterIdLst>
  <p:notesMasterIdLst>
    <p:notesMasterId r:id="rId19"/>
  </p:notesMasterIdLst>
  <p:handoutMasterIdLst>
    <p:handoutMasterId r:id="rId20"/>
  </p:handoutMasterIdLst>
  <p:sldIdLst>
    <p:sldId id="263" r:id="rId6"/>
    <p:sldId id="296" r:id="rId7"/>
    <p:sldId id="270" r:id="rId8"/>
    <p:sldId id="269" r:id="rId9"/>
    <p:sldId id="272" r:id="rId10"/>
    <p:sldId id="809" r:id="rId11"/>
    <p:sldId id="273" r:id="rId12"/>
    <p:sldId id="799" r:id="rId13"/>
    <p:sldId id="804" r:id="rId14"/>
    <p:sldId id="810" r:id="rId15"/>
    <p:sldId id="271" r:id="rId16"/>
    <p:sldId id="812" r:id="rId17"/>
    <p:sldId id="81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70975" autoAdjust="0"/>
  </p:normalViewPr>
  <p:slideViewPr>
    <p:cSldViewPr snapToGrid="0" snapToObjects="1">
      <p:cViewPr varScale="1">
        <p:scale>
          <a:sx n="81" d="100"/>
          <a:sy n="81" d="100"/>
        </p:scale>
        <p:origin x="252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07/10/2022</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07/10/2022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a:t>
            </a:fld>
            <a:endParaRPr lang="en-GB" dirty="0"/>
          </a:p>
        </p:txBody>
      </p:sp>
    </p:spTree>
    <p:extLst>
      <p:ext uri="{BB962C8B-B14F-4D97-AF65-F5344CB8AC3E}">
        <p14:creationId xmlns:p14="http://schemas.microsoft.com/office/powerpoint/2010/main" val="4272400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that interaction with the bereaved is core to the role of medical examiners – the intention is to give the bereaved a voice</a:t>
            </a:r>
          </a:p>
          <a:p>
            <a:endParaRPr lang="en-GB" dirty="0"/>
          </a:p>
        </p:txBody>
      </p:sp>
      <p:sp>
        <p:nvSpPr>
          <p:cNvPr id="4" name="Footer Placeholder 3"/>
          <p:cNvSpPr>
            <a:spLocks noGrp="1"/>
          </p:cNvSpPr>
          <p:nvPr>
            <p:ph type="ftr" sz="quarter" idx="4"/>
          </p:nvPr>
        </p:nvSpPr>
        <p:spPr/>
        <p:txBody>
          <a:bodyPr/>
          <a:lstStyle/>
          <a:p>
            <a:r>
              <a:rPr lang="en-GB"/>
              <a:t>NHS Improvement</a:t>
            </a:r>
            <a:endParaRPr lang="en-GB" dirty="0"/>
          </a:p>
        </p:txBody>
      </p:sp>
      <p:sp>
        <p:nvSpPr>
          <p:cNvPr id="5" name="Slide Number Placeholder 4"/>
          <p:cNvSpPr>
            <a:spLocks noGrp="1"/>
          </p:cNvSpPr>
          <p:nvPr>
            <p:ph type="sldNum" sz="quarter" idx="5"/>
          </p:nvPr>
        </p:nvSpPr>
        <p:spPr/>
        <p:txBody>
          <a:bodyPr/>
          <a:lstStyle/>
          <a:p>
            <a:fld id="{7890AB7D-FC04-41BF-88F7-E47891A06283}" type="slidenum">
              <a:rPr lang="en-GB" smtClean="0"/>
              <a:t>10</a:t>
            </a:fld>
            <a:endParaRPr lang="en-GB" dirty="0"/>
          </a:p>
        </p:txBody>
      </p:sp>
    </p:spTree>
    <p:extLst>
      <p:ext uri="{BB962C8B-B14F-4D97-AF65-F5344CB8AC3E}">
        <p14:creationId xmlns:p14="http://schemas.microsoft.com/office/powerpoint/2010/main" val="1233885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11</a:t>
            </a:fld>
            <a:endParaRPr lang="en-GB" dirty="0"/>
          </a:p>
        </p:txBody>
      </p:sp>
    </p:spTree>
    <p:extLst>
      <p:ext uri="{BB962C8B-B14F-4D97-AF65-F5344CB8AC3E}">
        <p14:creationId xmlns:p14="http://schemas.microsoft.com/office/powerpoint/2010/main" val="152452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005EB8"/>
              </a:buClr>
            </a:pPr>
            <a:r>
              <a:rPr lang="en-GB" sz="1200" dirty="0"/>
              <a:t>Harold Shipman is estimated to have murdered at least 215 patients by the time that he was arrested in 1998</a:t>
            </a:r>
            <a:r>
              <a:rPr lang="en-GB" dirty="0"/>
              <a:t>. </a:t>
            </a:r>
          </a:p>
          <a:p>
            <a:pPr>
              <a:buClr>
                <a:srgbClr val="005EB8"/>
              </a:buClr>
            </a:pPr>
            <a:r>
              <a:rPr lang="en-GB" sz="1200" dirty="0"/>
              <a:t>Shipman completed the medical certificate of cause of death for</a:t>
            </a:r>
            <a:r>
              <a:rPr lang="en-GB" sz="1200" baseline="0" dirty="0"/>
              <a:t> t</a:t>
            </a:r>
            <a:r>
              <a:rPr lang="en-GB" sz="1200" dirty="0"/>
              <a:t>he deaths, if disposal of the body was by burial there was no further scrutiny.</a:t>
            </a:r>
          </a:p>
          <a:p>
            <a:r>
              <a:rPr lang="en-GB" dirty="0"/>
              <a:t>Shipman inquiry wrote</a:t>
            </a:r>
            <a:r>
              <a:rPr lang="en-GB" baseline="0" dirty="0"/>
              <a:t> 6 reports the third dealt with death certification and the coronial system.</a:t>
            </a:r>
          </a:p>
          <a:p>
            <a:r>
              <a:rPr lang="en-GB" baseline="0" dirty="0"/>
              <a:t>Third report led to the passage of C&amp;J Act which made provision for the introduction of Medical Examiners.</a:t>
            </a:r>
          </a:p>
          <a:p>
            <a:endParaRPr lang="en-GB" baseline="0" dirty="0"/>
          </a:p>
          <a:p>
            <a:r>
              <a:rPr lang="en-GB" baseline="0" dirty="0"/>
              <a:t>Both Mid Staffs and Morecambe Bay called for the introduction of MEs. The CQCs report ‘Learning, Candour and Accountability’ from 2016 identified that learning from deaths was not being given sufficient priority by Trusts and identified the need to engage bereaved people</a:t>
            </a:r>
          </a:p>
          <a:p>
            <a:r>
              <a:rPr lang="en-GB" baseline="0" dirty="0"/>
              <a:t>ME system is an important component of Learning from Deaths and the Long Term Plan. </a:t>
            </a:r>
            <a:endParaRPr lang="en-GB"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NHS Improvement</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5679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dirty="0"/>
          </a:p>
        </p:txBody>
      </p:sp>
    </p:spTree>
    <p:extLst>
      <p:ext uri="{BB962C8B-B14F-4D97-AF65-F5344CB8AC3E}">
        <p14:creationId xmlns:p14="http://schemas.microsoft.com/office/powerpoint/2010/main" val="2082481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dirty="0"/>
          </a:p>
        </p:txBody>
      </p:sp>
    </p:spTree>
    <p:extLst>
      <p:ext uri="{BB962C8B-B14F-4D97-AF65-F5344CB8AC3E}">
        <p14:creationId xmlns:p14="http://schemas.microsoft.com/office/powerpoint/2010/main" val="1117810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slide is primarily for general audiences who are less likely to be familiar with referrals to coroners than medical practitioners  </a:t>
            </a:r>
          </a:p>
          <a:p>
            <a:r>
              <a:rPr lang="en-GB" sz="1200" kern="1200" dirty="0">
                <a:solidFill>
                  <a:schemeClr val="tx1"/>
                </a:solidFill>
                <a:effectLst/>
                <a:latin typeface="+mn-lt"/>
                <a:ea typeface="+mn-ea"/>
                <a:cs typeface="+mn-cs"/>
              </a:rPr>
              <a:t> </a:t>
            </a:r>
          </a:p>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dirty="0"/>
          </a:p>
        </p:txBody>
      </p:sp>
    </p:spTree>
    <p:extLst>
      <p:ext uri="{BB962C8B-B14F-4D97-AF65-F5344CB8AC3E}">
        <p14:creationId xmlns:p14="http://schemas.microsoft.com/office/powerpoint/2010/main" val="145666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sets the NHS national strategic context for medical examiner implementation</a:t>
            </a:r>
          </a:p>
        </p:txBody>
      </p:sp>
      <p:sp>
        <p:nvSpPr>
          <p:cNvPr id="4" name="Footer Placeholder 3"/>
          <p:cNvSpPr>
            <a:spLocks noGrp="1"/>
          </p:cNvSpPr>
          <p:nvPr>
            <p:ph type="ftr" sz="quarter" idx="4"/>
          </p:nvPr>
        </p:nvSpPr>
        <p:spPr/>
        <p:txBody>
          <a:bodyPr/>
          <a:lstStyle/>
          <a:p>
            <a:r>
              <a:rPr lang="en-GB"/>
              <a:t>NHS Improvement</a:t>
            </a:r>
            <a:endParaRPr lang="en-GB" dirty="0"/>
          </a:p>
        </p:txBody>
      </p:sp>
      <p:sp>
        <p:nvSpPr>
          <p:cNvPr id="5" name="Slide Number Placeholder 4"/>
          <p:cNvSpPr>
            <a:spLocks noGrp="1"/>
          </p:cNvSpPr>
          <p:nvPr>
            <p:ph type="sldNum" sz="quarter" idx="5"/>
          </p:nvPr>
        </p:nvSpPr>
        <p:spPr/>
        <p:txBody>
          <a:bodyPr/>
          <a:lstStyle/>
          <a:p>
            <a:fld id="{7890AB7D-FC04-41BF-88F7-E47891A06283}" type="slidenum">
              <a:rPr lang="en-GB" smtClean="0"/>
              <a:t>6</a:t>
            </a:fld>
            <a:endParaRPr lang="en-GB" dirty="0"/>
          </a:p>
        </p:txBody>
      </p:sp>
    </p:spTree>
    <p:extLst>
      <p:ext uri="{BB962C8B-B14F-4D97-AF65-F5344CB8AC3E}">
        <p14:creationId xmlns:p14="http://schemas.microsoft.com/office/powerpoint/2010/main" val="3208594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interaction with the bereaved is core to the role of medical examiners – the intention is to give the bereaved a voice</a:t>
            </a:r>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dirty="0"/>
          </a:p>
        </p:txBody>
      </p:sp>
    </p:spTree>
    <p:extLst>
      <p:ext uri="{BB962C8B-B14F-4D97-AF65-F5344CB8AC3E}">
        <p14:creationId xmlns:p14="http://schemas.microsoft.com/office/powerpoint/2010/main" val="712689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8</a:t>
            </a:fld>
            <a:endParaRPr lang="en-GB" dirty="0"/>
          </a:p>
        </p:txBody>
      </p:sp>
    </p:spTree>
    <p:extLst>
      <p:ext uri="{BB962C8B-B14F-4D97-AF65-F5344CB8AC3E}">
        <p14:creationId xmlns:p14="http://schemas.microsoft.com/office/powerpoint/2010/main" val="5854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role and importance of the medical examiner officer should not be overlooked</a:t>
            </a: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NHS Improvement</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624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1" y="1343804"/>
            <a:ext cx="7737674" cy="2244128"/>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0" y="548644"/>
            <a:ext cx="8058150" cy="611649"/>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100" dirty="0">
              <a:solidFill>
                <a:srgbClr val="005EB8"/>
              </a:solidFill>
              <a:latin typeface="Arial" charset="0"/>
              <a:ea typeface="Arial" charset="0"/>
              <a:cs typeface="Arial" charset="0"/>
            </a:endParaRPr>
          </a:p>
        </p:txBody>
      </p:sp>
      <p:sp>
        <p:nvSpPr>
          <p:cNvPr id="8" name="TextBox 7"/>
          <p:cNvSpPr txBox="1"/>
          <p:nvPr userDrawn="1"/>
        </p:nvSpPr>
        <p:spPr>
          <a:xfrm>
            <a:off x="291315" y="6372539"/>
            <a:ext cx="647362" cy="230832"/>
          </a:xfrm>
          <a:prstGeom prst="rect">
            <a:avLst/>
          </a:prstGeom>
          <a:noFill/>
        </p:spPr>
        <p:txBody>
          <a:bodyPr wrap="square" rtlCol="0">
            <a:spAutoFit/>
          </a:bodyPr>
          <a:lstStyle/>
          <a:p>
            <a:pPr algn="l"/>
            <a:fld id="{34F92BC6-D7C3-584B-87F2-0B845776A5AD}" type="slidenum">
              <a:rPr lang="en-US" sz="9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900" dirty="0">
                <a:solidFill>
                  <a:schemeClr val="accent3">
                    <a:lumMod val="60000"/>
                    <a:lumOff val="40000"/>
                  </a:schemeClr>
                </a:solidFill>
                <a:latin typeface="Arial" panose="020B0604020202020204" pitchFamily="34" charset="0"/>
                <a:cs typeface="Arial" panose="020B0604020202020204" pitchFamily="34" charset="0"/>
              </a:rPr>
              <a:t> </a:t>
            </a:r>
            <a:r>
              <a:rPr lang="en-US" sz="900" dirty="0">
                <a:solidFill>
                  <a:schemeClr val="accent3"/>
                </a:solidFill>
                <a:latin typeface="Arial" panose="020B0604020202020204" pitchFamily="34" charset="0"/>
                <a:cs typeface="Arial" panose="020B0604020202020204" pitchFamily="34" charset="0"/>
              </a:rPr>
              <a:t>  </a:t>
            </a:r>
            <a:r>
              <a:rPr lang="en-US" sz="900" dirty="0">
                <a:solidFill>
                  <a:srgbClr val="005EB8"/>
                </a:solidFill>
                <a:latin typeface="Arial" panose="020B0604020202020204" pitchFamily="34" charset="0"/>
                <a:cs typeface="Arial" panose="020B0604020202020204" pitchFamily="34" charset="0"/>
              </a:rPr>
              <a:t>|</a:t>
            </a:r>
            <a:endParaRPr lang="en-US" sz="9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8" y="6333443"/>
            <a:ext cx="5723164" cy="365125"/>
          </a:xfrm>
          <a:prstGeom prst="rect">
            <a:avLst/>
          </a:prstGeom>
        </p:spPr>
        <p:txBody>
          <a:bodyPr vert="horz" lIns="91440" tIns="45720" rIns="91440" bIns="45720" rtlCol="0" anchor="ctr"/>
          <a:lstStyle>
            <a:lvl1pPr algn="l">
              <a:defRPr sz="9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47345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spTree>
    <p:extLst>
      <p:ext uri="{BB962C8B-B14F-4D97-AF65-F5344CB8AC3E}">
        <p14:creationId xmlns:p14="http://schemas.microsoft.com/office/powerpoint/2010/main" val="339694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772798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1874273725"/>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726" y="2922690"/>
            <a:ext cx="7886700" cy="1546440"/>
          </a:xfrm>
        </p:spPr>
        <p:txBody>
          <a:bodyPr/>
          <a:lstStyle/>
          <a:p>
            <a:pPr algn="ctr"/>
            <a:r>
              <a:rPr lang="en-GB" dirty="0"/>
              <a:t>Medical Examiner Service </a:t>
            </a:r>
            <a:br>
              <a:rPr lang="en-GB" dirty="0"/>
            </a:br>
            <a:r>
              <a:rPr lang="en-GB" dirty="0"/>
              <a:t>overview</a:t>
            </a:r>
          </a:p>
        </p:txBody>
      </p:sp>
      <p:sp>
        <p:nvSpPr>
          <p:cNvPr id="3" name="Subtitle 2"/>
          <p:cNvSpPr>
            <a:spLocks noGrp="1"/>
          </p:cNvSpPr>
          <p:nvPr>
            <p:ph type="subTitle" idx="1"/>
          </p:nvPr>
        </p:nvSpPr>
        <p:spPr>
          <a:xfrm>
            <a:off x="463726" y="6384756"/>
            <a:ext cx="6858000" cy="473244"/>
          </a:xfrm>
        </p:spPr>
        <p:txBody>
          <a:bodyPr/>
          <a:lstStyle/>
          <a:p>
            <a:r>
              <a:rPr lang="en-GB" sz="1600" dirty="0"/>
              <a:t>This version: September 2020 –  updated October 2022</a:t>
            </a:r>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Medical Examiner Review</a:t>
            </a:r>
          </a:p>
        </p:txBody>
      </p:sp>
      <p:sp>
        <p:nvSpPr>
          <p:cNvPr id="5" name="Content Placeholder 2">
            <a:extLst>
              <a:ext uri="{FF2B5EF4-FFF2-40B4-BE49-F238E27FC236}">
                <a16:creationId xmlns:a16="http://schemas.microsoft.com/office/drawing/2014/main" id="{785AE4E4-A393-4AD7-813B-28B6BF00DEC3}"/>
              </a:ext>
            </a:extLst>
          </p:cNvPr>
          <p:cNvSpPr txBox="1">
            <a:spLocks/>
          </p:cNvSpPr>
          <p:nvPr/>
        </p:nvSpPr>
        <p:spPr>
          <a:xfrm>
            <a:off x="457200" y="2057401"/>
            <a:ext cx="8229600" cy="339447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5763" indent="-385763">
              <a:buFont typeface="+mj-lt"/>
              <a:buAutoNum type="arabicPeriod"/>
            </a:pPr>
            <a:r>
              <a:rPr lang="en-GB" sz="2400" dirty="0">
                <a:latin typeface="Arial" panose="020B0604020202020204" pitchFamily="34" charset="0"/>
                <a:cs typeface="Arial" panose="020B0604020202020204" pitchFamily="34" charset="0"/>
              </a:rPr>
              <a:t>Proportionate review of medical records</a:t>
            </a:r>
          </a:p>
          <a:p>
            <a:pPr marL="385763" indent="-385763">
              <a:buFont typeface="+mj-lt"/>
              <a:buAutoNum type="arabicPeriod"/>
            </a:pPr>
            <a:r>
              <a:rPr lang="en-GB" sz="2400" dirty="0">
                <a:latin typeface="Arial" panose="020B0604020202020204" pitchFamily="34" charset="0"/>
                <a:cs typeface="Arial" panose="020B0604020202020204" pitchFamily="34" charset="0"/>
              </a:rPr>
              <a:t>Interaction with the attending doctor</a:t>
            </a:r>
          </a:p>
          <a:p>
            <a:pPr marL="385763" indent="-385763">
              <a:buFont typeface="+mj-lt"/>
              <a:buAutoNum type="arabicPeriod"/>
            </a:pPr>
            <a:r>
              <a:rPr lang="en-GB" sz="2400" dirty="0">
                <a:latin typeface="Arial" panose="020B0604020202020204" pitchFamily="34" charset="0"/>
                <a:cs typeface="Arial" panose="020B0604020202020204" pitchFamily="34" charset="0"/>
              </a:rPr>
              <a:t>Interaction with bereaved people</a:t>
            </a:r>
          </a:p>
          <a:p>
            <a:pPr marL="0" indent="0">
              <a:buNone/>
            </a:pPr>
            <a:endParaRPr lang="en-GB" sz="2400" dirty="0">
              <a:latin typeface="Arial" panose="020B0604020202020204" pitchFamily="34" charset="0"/>
              <a:cs typeface="Arial" panose="020B0604020202020204" pitchFamily="34" charset="0"/>
            </a:endParaRPr>
          </a:p>
          <a:p>
            <a:r>
              <a:rPr lang="en-GB" sz="2400" i="1" dirty="0">
                <a:latin typeface="Arial" panose="020B0604020202020204" pitchFamily="34" charset="0"/>
                <a:cs typeface="Arial" panose="020B0604020202020204" pitchFamily="34" charset="0"/>
              </a:rPr>
              <a:t>Aim is within 24 hours of the death being notified (records received) N.B there is no current out of hours cover</a:t>
            </a:r>
          </a:p>
          <a:p>
            <a:r>
              <a:rPr lang="en-GB" sz="2400" i="1" dirty="0">
                <a:latin typeface="Arial" panose="020B0604020202020204" pitchFamily="34" charset="0"/>
                <a:cs typeface="Arial" panose="020B0604020202020204" pitchFamily="34" charset="0"/>
              </a:rPr>
              <a:t>Components (2) and (3) may be delegated to a Medical Examiner Officer</a:t>
            </a:r>
          </a:p>
        </p:txBody>
      </p:sp>
    </p:spTree>
    <p:extLst>
      <p:ext uri="{BB962C8B-B14F-4D97-AF65-F5344CB8AC3E}">
        <p14:creationId xmlns:p14="http://schemas.microsoft.com/office/powerpoint/2010/main" val="324484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742704"/>
            <a:ext cx="8150375" cy="3969327"/>
          </a:xfrm>
        </p:spPr>
        <p:txBody>
          <a:bodyPr/>
          <a:lstStyle/>
          <a:p>
            <a:r>
              <a:rPr lang="en-GB" sz="2400" dirty="0"/>
              <a:t>Medical Examiners form part of the DHSC’s death certification reforms programme, which will create a statutory requirement for the medical examiner system.  </a:t>
            </a:r>
          </a:p>
          <a:p>
            <a:r>
              <a:rPr lang="en-US" sz="2400" dirty="0"/>
              <a:t>During 2019/20 </a:t>
            </a:r>
            <a:r>
              <a:rPr lang="en-GB" sz="2400" dirty="0"/>
              <a:t>NHS acute trusts were asked to set up medical examiner offices on a non-statutory basis. </a:t>
            </a:r>
          </a:p>
          <a:p>
            <a:r>
              <a:rPr lang="en-GB" sz="2400" dirty="0"/>
              <a:t>In September 2020, a ME service was set up to review all of the inpatient deaths in Musgrove Park Hospital.  In June 2021, this was extended to include all deaths in Community &amp; Psychiatric Inpatient hospitals within Somerset FT.</a:t>
            </a:r>
          </a:p>
        </p:txBody>
      </p:sp>
      <p:sp>
        <p:nvSpPr>
          <p:cNvPr id="3" name="Title 2"/>
          <p:cNvSpPr>
            <a:spLocks noGrp="1"/>
          </p:cNvSpPr>
          <p:nvPr>
            <p:ph type="title"/>
          </p:nvPr>
        </p:nvSpPr>
        <p:spPr>
          <a:xfrm>
            <a:off x="457200" y="548640"/>
            <a:ext cx="7218218" cy="611649"/>
          </a:xfrm>
        </p:spPr>
        <p:txBody>
          <a:bodyPr/>
          <a:lstStyle/>
          <a:p>
            <a:r>
              <a:rPr lang="en-GB" sz="3200" dirty="0"/>
              <a:t>How is the ME service being implemented?</a:t>
            </a:r>
          </a:p>
        </p:txBody>
      </p:sp>
      <p:sp>
        <p:nvSpPr>
          <p:cNvPr id="4" name="Footer Placeholder 3"/>
          <p:cNvSpPr>
            <a:spLocks noGrp="1"/>
          </p:cNvSpPr>
          <p:nvPr>
            <p:ph type="ftr" sz="quarter" idx="3"/>
          </p:nvPr>
        </p:nvSpPr>
        <p:spPr/>
        <p:txBody>
          <a:bodyPr/>
          <a:lstStyle/>
          <a:p>
            <a:r>
              <a:rPr lang="en-US" dirty="0"/>
              <a:t>Presentation title</a:t>
            </a:r>
          </a:p>
        </p:txBody>
      </p:sp>
    </p:spTree>
    <p:extLst>
      <p:ext uri="{BB962C8B-B14F-4D97-AF65-F5344CB8AC3E}">
        <p14:creationId xmlns:p14="http://schemas.microsoft.com/office/powerpoint/2010/main" val="323153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2A47F7-6611-40FB-A3CC-D0A48F953142}"/>
              </a:ext>
            </a:extLst>
          </p:cNvPr>
          <p:cNvSpPr>
            <a:spLocks noGrp="1"/>
          </p:cNvSpPr>
          <p:nvPr>
            <p:ph sz="quarter" idx="10"/>
          </p:nvPr>
        </p:nvSpPr>
        <p:spPr>
          <a:xfrm>
            <a:off x="461190" y="1739152"/>
            <a:ext cx="7737674" cy="4410636"/>
          </a:xfrm>
        </p:spPr>
        <p:txBody>
          <a:bodyPr/>
          <a:lstStyle/>
          <a:p>
            <a:r>
              <a:rPr lang="en-US" sz="2400" dirty="0"/>
              <a:t>Aim is to implement the ME service in all non-acute settings before the system becomes statutory in April 2023. It will involve the merging of both Medical Examiner teams at Musgrove Park Hospital and </a:t>
            </a:r>
            <a:r>
              <a:rPr lang="en-US" sz="2400" dirty="0" err="1"/>
              <a:t>Yeovil</a:t>
            </a:r>
            <a:r>
              <a:rPr lang="en-US" sz="2400" dirty="0"/>
              <a:t> District Hospital creating  the Somerset Medical Examiner Service (SMES), liaising &amp; working with Somerset LMC, PCNs across Somerset and HM Coroner for Somerset. </a:t>
            </a:r>
          </a:p>
          <a:p>
            <a:r>
              <a:rPr lang="en-US" sz="2400" dirty="0"/>
              <a:t>Implementation is led by Helen Gilliland (Lead Bereavement &amp; Medical Examiner Officer at MPH)</a:t>
            </a:r>
          </a:p>
          <a:p>
            <a:r>
              <a:rPr lang="en-US" sz="2400" dirty="0"/>
              <a:t>First phase of the roll out commenced on 23</a:t>
            </a:r>
            <a:r>
              <a:rPr lang="en-US" sz="2400" baseline="30000" dirty="0"/>
              <a:t>rd</a:t>
            </a:r>
            <a:r>
              <a:rPr lang="en-US" sz="2400" dirty="0"/>
              <a:t> with an early adopter PCN</a:t>
            </a:r>
          </a:p>
          <a:p>
            <a:endParaRPr lang="en-US" sz="2400" dirty="0"/>
          </a:p>
        </p:txBody>
      </p:sp>
      <p:sp>
        <p:nvSpPr>
          <p:cNvPr id="3" name="Title 2">
            <a:extLst>
              <a:ext uri="{FF2B5EF4-FFF2-40B4-BE49-F238E27FC236}">
                <a16:creationId xmlns:a16="http://schemas.microsoft.com/office/drawing/2014/main" id="{DAD5EF02-3378-49D7-9AB8-BE22D868E881}"/>
              </a:ext>
            </a:extLst>
          </p:cNvPr>
          <p:cNvSpPr>
            <a:spLocks noGrp="1"/>
          </p:cNvSpPr>
          <p:nvPr>
            <p:ph type="title"/>
          </p:nvPr>
        </p:nvSpPr>
        <p:spPr/>
        <p:txBody>
          <a:bodyPr/>
          <a:lstStyle/>
          <a:p>
            <a:r>
              <a:rPr lang="en-GB" sz="2800" dirty="0"/>
              <a:t>How is the ME service being implemented </a:t>
            </a:r>
            <a:r>
              <a:rPr lang="en-GB" sz="2800" dirty="0" err="1"/>
              <a:t>Cont</a:t>
            </a:r>
            <a:r>
              <a:rPr lang="en-GB" sz="2800" dirty="0"/>
              <a:t>…</a:t>
            </a:r>
          </a:p>
        </p:txBody>
      </p:sp>
      <p:sp>
        <p:nvSpPr>
          <p:cNvPr id="4" name="Footer Placeholder 3">
            <a:extLst>
              <a:ext uri="{FF2B5EF4-FFF2-40B4-BE49-F238E27FC236}">
                <a16:creationId xmlns:a16="http://schemas.microsoft.com/office/drawing/2014/main" id="{85B59842-6E07-489A-97F3-2975E336B089}"/>
              </a:ext>
            </a:extLst>
          </p:cNvPr>
          <p:cNvSpPr>
            <a:spLocks noGrp="1"/>
          </p:cNvSpPr>
          <p:nvPr>
            <p:ph type="ftr" sz="quarter" idx="3"/>
          </p:nvPr>
        </p:nvSpPr>
        <p:spPr/>
        <p:txBody>
          <a:bodyPr/>
          <a:lstStyle/>
          <a:p>
            <a:r>
              <a:rPr lang="en-US"/>
              <a:t>Presentation title</a:t>
            </a:r>
            <a:endParaRPr lang="en-US" dirty="0"/>
          </a:p>
        </p:txBody>
      </p:sp>
    </p:spTree>
    <p:extLst>
      <p:ext uri="{BB962C8B-B14F-4D97-AF65-F5344CB8AC3E}">
        <p14:creationId xmlns:p14="http://schemas.microsoft.com/office/powerpoint/2010/main" val="3147484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3BA60A-DE6C-2CA5-95CF-65C1EEBB74AB}"/>
              </a:ext>
            </a:extLst>
          </p:cNvPr>
          <p:cNvSpPr>
            <a:spLocks noGrp="1"/>
          </p:cNvSpPr>
          <p:nvPr>
            <p:ph sz="quarter" idx="10"/>
          </p:nvPr>
        </p:nvSpPr>
        <p:spPr>
          <a:xfrm>
            <a:off x="568067" y="1759439"/>
            <a:ext cx="7737674" cy="4549921"/>
          </a:xfrm>
        </p:spPr>
        <p:txBody>
          <a:bodyPr/>
          <a:lstStyle/>
          <a:p>
            <a:r>
              <a:rPr lang="en-GB" sz="2400" dirty="0"/>
              <a:t>The plan for the rest of the roll out will be based on covering PCNs in groups, with the groups determined by which Locality Lead oversees. </a:t>
            </a:r>
          </a:p>
          <a:p>
            <a:r>
              <a:rPr lang="en-GB" sz="2400" dirty="0"/>
              <a:t>St </a:t>
            </a:r>
            <a:r>
              <a:rPr lang="en-GB" sz="2400" dirty="0" err="1"/>
              <a:t>Margarets</a:t>
            </a:r>
            <a:r>
              <a:rPr lang="en-GB" sz="2400" dirty="0"/>
              <a:t> Hospice will also be included in the roll out.</a:t>
            </a:r>
          </a:p>
          <a:p>
            <a:r>
              <a:rPr lang="en-GB" sz="2400" dirty="0"/>
              <a:t>Total of 5 phases</a:t>
            </a:r>
          </a:p>
          <a:p>
            <a:r>
              <a:rPr lang="en-GB" sz="2400" dirty="0"/>
              <a:t>During each phase any feedback provided or issues raised by GPs will be used to improve processes if appropriate.</a:t>
            </a:r>
          </a:p>
          <a:p>
            <a:r>
              <a:rPr lang="en-GB" sz="2400" dirty="0"/>
              <a:t>Aiming for a full roll out by end February 2023 at the latest to enable processes to embed prior to the statutory period commencing.</a:t>
            </a:r>
          </a:p>
        </p:txBody>
      </p:sp>
      <p:sp>
        <p:nvSpPr>
          <p:cNvPr id="3" name="Title 2">
            <a:extLst>
              <a:ext uri="{FF2B5EF4-FFF2-40B4-BE49-F238E27FC236}">
                <a16:creationId xmlns:a16="http://schemas.microsoft.com/office/drawing/2014/main" id="{FEA5F315-B358-84F7-0501-44A18C5FF3BA}"/>
              </a:ext>
            </a:extLst>
          </p:cNvPr>
          <p:cNvSpPr>
            <a:spLocks noGrp="1"/>
          </p:cNvSpPr>
          <p:nvPr>
            <p:ph type="title"/>
          </p:nvPr>
        </p:nvSpPr>
        <p:spPr/>
        <p:txBody>
          <a:bodyPr/>
          <a:lstStyle/>
          <a:p>
            <a:r>
              <a:rPr lang="en-US" dirty="0"/>
              <a:t>How is the ME service being implemented </a:t>
            </a:r>
            <a:r>
              <a:rPr lang="en-US" dirty="0" err="1"/>
              <a:t>Cont</a:t>
            </a:r>
            <a:r>
              <a:rPr lang="en-US" dirty="0"/>
              <a:t>…</a:t>
            </a:r>
            <a:endParaRPr lang="en-GB" dirty="0"/>
          </a:p>
        </p:txBody>
      </p:sp>
      <p:sp>
        <p:nvSpPr>
          <p:cNvPr id="4" name="Footer Placeholder 3">
            <a:extLst>
              <a:ext uri="{FF2B5EF4-FFF2-40B4-BE49-F238E27FC236}">
                <a16:creationId xmlns:a16="http://schemas.microsoft.com/office/drawing/2014/main" id="{9C9D508D-588C-D2B2-92B8-1E222CF7ADF1}"/>
              </a:ext>
            </a:extLst>
          </p:cNvPr>
          <p:cNvSpPr>
            <a:spLocks noGrp="1"/>
          </p:cNvSpPr>
          <p:nvPr>
            <p:ph type="ftr" sz="quarter" idx="3"/>
          </p:nvPr>
        </p:nvSpPr>
        <p:spPr/>
        <p:txBody>
          <a:bodyPr/>
          <a:lstStyle/>
          <a:p>
            <a:r>
              <a:rPr lang="en-US"/>
              <a:t>Presentation title</a:t>
            </a:r>
            <a:endParaRPr lang="en-US" dirty="0"/>
          </a:p>
        </p:txBody>
      </p:sp>
    </p:spTree>
    <p:extLst>
      <p:ext uri="{BB962C8B-B14F-4D97-AF65-F5344CB8AC3E}">
        <p14:creationId xmlns:p14="http://schemas.microsoft.com/office/powerpoint/2010/main" val="356767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53612" y="1715845"/>
            <a:ext cx="8150375" cy="4474739"/>
          </a:xfrm>
        </p:spPr>
        <p:txBody>
          <a:bodyPr/>
          <a:lstStyle/>
          <a:p>
            <a:pPr>
              <a:buClr>
                <a:srgbClr val="005EB8"/>
              </a:buClr>
            </a:pPr>
            <a:r>
              <a:rPr lang="en-GB" sz="2400" dirty="0"/>
              <a:t>Learning, Candour and Accountability, CQC</a:t>
            </a:r>
          </a:p>
          <a:p>
            <a:pPr>
              <a:buClr>
                <a:srgbClr val="005EB8"/>
              </a:buClr>
            </a:pPr>
            <a:r>
              <a:rPr lang="en-GB" sz="2400" dirty="0"/>
              <a:t>Learning From Deaths, NHSE</a:t>
            </a:r>
          </a:p>
          <a:p>
            <a:pPr lvl="1"/>
            <a:r>
              <a:rPr lang="en-GB" sz="2400" dirty="0"/>
              <a:t>processes to identify deaths that result from problems in care </a:t>
            </a:r>
          </a:p>
          <a:p>
            <a:pPr lvl="1"/>
            <a:r>
              <a:rPr lang="en-GB" sz="2400" dirty="0"/>
              <a:t>an executive director and non-executive director to oversee progress </a:t>
            </a:r>
          </a:p>
          <a:p>
            <a:pPr lvl="1"/>
            <a:r>
              <a:rPr lang="en-GB" sz="2400" dirty="0"/>
              <a:t>policy for engaging bereaved people and carers </a:t>
            </a:r>
          </a:p>
          <a:p>
            <a:pPr>
              <a:buClr>
                <a:srgbClr val="005EB8"/>
              </a:buClr>
            </a:pPr>
            <a:r>
              <a:rPr lang="en-GB" sz="2400" dirty="0"/>
              <a:t>NHS Long Term Plan</a:t>
            </a:r>
          </a:p>
          <a:p>
            <a:pPr>
              <a:buClr>
                <a:srgbClr val="005EB8"/>
              </a:buClr>
            </a:pPr>
            <a:endParaRPr lang="en-GB" dirty="0"/>
          </a:p>
          <a:p>
            <a:pPr>
              <a:buClr>
                <a:srgbClr val="005EB8"/>
              </a:buClr>
            </a:pPr>
            <a:endParaRPr lang="en-GB" dirty="0"/>
          </a:p>
        </p:txBody>
      </p:sp>
      <p:sp>
        <p:nvSpPr>
          <p:cNvPr id="3" name="Title 2"/>
          <p:cNvSpPr>
            <a:spLocks noGrp="1"/>
          </p:cNvSpPr>
          <p:nvPr>
            <p:ph type="title"/>
          </p:nvPr>
        </p:nvSpPr>
        <p:spPr>
          <a:xfrm>
            <a:off x="461189" y="926826"/>
            <a:ext cx="6567055" cy="611649"/>
          </a:xfrm>
        </p:spPr>
        <p:txBody>
          <a:bodyPr/>
          <a:lstStyle/>
          <a:p>
            <a:r>
              <a:rPr lang="en-GB" dirty="0"/>
              <a:t>The Need For Reform</a:t>
            </a:r>
          </a:p>
        </p:txBody>
      </p:sp>
      <p:sp>
        <p:nvSpPr>
          <p:cNvPr id="4" name="Footer Placeholder 3"/>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68692">
                    <a:lumMod val="60000"/>
                    <a:lumOff val="40000"/>
                  </a:srgbClr>
                </a:solidFill>
                <a:effectLst/>
                <a:uLnTx/>
                <a:uFillTx/>
                <a:latin typeface="Arial" charset="0"/>
                <a:cs typeface="Arial" charset="0"/>
              </a:rPr>
              <a:t>The Medical Examiner System</a:t>
            </a:r>
          </a:p>
        </p:txBody>
      </p:sp>
    </p:spTree>
    <p:extLst>
      <p:ext uri="{BB962C8B-B14F-4D97-AF65-F5344CB8AC3E}">
        <p14:creationId xmlns:p14="http://schemas.microsoft.com/office/powerpoint/2010/main" val="1849588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6CEFAFF-2386-4CA4-9E03-C98393DFEEB6}"/>
              </a:ext>
            </a:extLst>
          </p:cNvPr>
          <p:cNvPicPr>
            <a:picLocks noChangeAspect="1"/>
          </p:cNvPicPr>
          <p:nvPr/>
        </p:nvPicPr>
        <p:blipFill>
          <a:blip r:embed="rId3"/>
          <a:stretch>
            <a:fillRect/>
          </a:stretch>
        </p:blipFill>
        <p:spPr>
          <a:xfrm>
            <a:off x="219902" y="1631045"/>
            <a:ext cx="3095713" cy="3365347"/>
          </a:xfrm>
          <a:prstGeom prst="rect">
            <a:avLst/>
          </a:prstGeom>
          <a:effectLst>
            <a:outerShdw blurRad="63500" sx="102000" sy="102000" algn="ctr" rotWithShape="0">
              <a:prstClr val="black">
                <a:alpha val="40000"/>
              </a:prstClr>
            </a:outerShdw>
          </a:effectLst>
        </p:spPr>
      </p:pic>
      <p:pic>
        <p:nvPicPr>
          <p:cNvPr id="15" name="Picture 14">
            <a:extLst>
              <a:ext uri="{FF2B5EF4-FFF2-40B4-BE49-F238E27FC236}">
                <a16:creationId xmlns:a16="http://schemas.microsoft.com/office/drawing/2014/main" id="{9293D4FD-55D4-4D49-9396-3CEE37EF6141}"/>
              </a:ext>
            </a:extLst>
          </p:cNvPr>
          <p:cNvPicPr>
            <a:picLocks noChangeAspect="1"/>
          </p:cNvPicPr>
          <p:nvPr/>
        </p:nvPicPr>
        <p:blipFill>
          <a:blip r:embed="rId4"/>
          <a:stretch>
            <a:fillRect/>
          </a:stretch>
        </p:blipFill>
        <p:spPr>
          <a:xfrm>
            <a:off x="4395904" y="1228895"/>
            <a:ext cx="2980336" cy="2306320"/>
          </a:xfrm>
          <a:prstGeom prst="rect">
            <a:avLst/>
          </a:prstGeom>
          <a:effectLst>
            <a:outerShdw blurRad="63500" sx="102000" sy="102000" algn="ctr" rotWithShape="0">
              <a:prstClr val="black">
                <a:alpha val="40000"/>
              </a:prstClr>
            </a:outerShdw>
          </a:effectLst>
        </p:spPr>
      </p:pic>
      <p:pic>
        <p:nvPicPr>
          <p:cNvPr id="13" name="Picture 12">
            <a:extLst>
              <a:ext uri="{FF2B5EF4-FFF2-40B4-BE49-F238E27FC236}">
                <a16:creationId xmlns:a16="http://schemas.microsoft.com/office/drawing/2014/main" id="{44BB616F-BEF4-4E2E-9C22-340242DF1D19}"/>
              </a:ext>
            </a:extLst>
          </p:cNvPr>
          <p:cNvPicPr>
            <a:picLocks noChangeAspect="1"/>
          </p:cNvPicPr>
          <p:nvPr/>
        </p:nvPicPr>
        <p:blipFill>
          <a:blip r:embed="rId5"/>
          <a:stretch>
            <a:fillRect/>
          </a:stretch>
        </p:blipFill>
        <p:spPr>
          <a:xfrm>
            <a:off x="2920644" y="4077277"/>
            <a:ext cx="2203698" cy="2598484"/>
          </a:xfrm>
          <a:prstGeom prst="rect">
            <a:avLst/>
          </a:prstGeom>
          <a:effectLst>
            <a:outerShdw blurRad="63500" sx="102000" sy="102000" algn="ctr" rotWithShape="0">
              <a:prstClr val="black">
                <a:alpha val="40000"/>
              </a:prstClr>
            </a:outerShdw>
          </a:effectLst>
        </p:spPr>
      </p:pic>
      <p:pic>
        <p:nvPicPr>
          <p:cNvPr id="11" name="Picture 10">
            <a:extLst>
              <a:ext uri="{FF2B5EF4-FFF2-40B4-BE49-F238E27FC236}">
                <a16:creationId xmlns:a16="http://schemas.microsoft.com/office/drawing/2014/main" id="{8AF20193-C922-4676-BC3E-33EEF0267F1B}"/>
              </a:ext>
            </a:extLst>
          </p:cNvPr>
          <p:cNvPicPr>
            <a:picLocks noChangeAspect="1"/>
          </p:cNvPicPr>
          <p:nvPr/>
        </p:nvPicPr>
        <p:blipFill>
          <a:blip r:embed="rId6"/>
          <a:stretch>
            <a:fillRect/>
          </a:stretch>
        </p:blipFill>
        <p:spPr>
          <a:xfrm>
            <a:off x="5974080" y="3260895"/>
            <a:ext cx="2391347" cy="3243457"/>
          </a:xfrm>
          <a:prstGeom prst="rect">
            <a:avLst/>
          </a:prstGeom>
          <a:effectLst>
            <a:outerShdw blurRad="63500" sx="102000" sy="102000" algn="ctr" rotWithShape="0">
              <a:prstClr val="black">
                <a:alpha val="40000"/>
              </a:prstClr>
            </a:outerShdw>
          </a:effectLst>
        </p:spPr>
      </p:pic>
      <p:sp>
        <p:nvSpPr>
          <p:cNvPr id="3" name="Title 2"/>
          <p:cNvSpPr>
            <a:spLocks noGrp="1"/>
          </p:cNvSpPr>
          <p:nvPr>
            <p:ph type="title"/>
          </p:nvPr>
        </p:nvSpPr>
        <p:spPr>
          <a:xfrm>
            <a:off x="457200" y="548640"/>
            <a:ext cx="7218218" cy="611649"/>
          </a:xfrm>
        </p:spPr>
        <p:txBody>
          <a:bodyPr/>
          <a:lstStyle/>
          <a:p>
            <a:r>
              <a:rPr lang="en-GB" sz="3200" dirty="0"/>
              <a:t>Why are Medical Examiners needed?</a:t>
            </a:r>
          </a:p>
        </p:txBody>
      </p:sp>
      <p:sp>
        <p:nvSpPr>
          <p:cNvPr id="4" name="Footer Placeholder 3"/>
          <p:cNvSpPr>
            <a:spLocks noGrp="1"/>
          </p:cNvSpPr>
          <p:nvPr>
            <p:ph type="ftr" sz="quarter" idx="3"/>
          </p:nvPr>
        </p:nvSpPr>
        <p:spPr/>
        <p:txBody>
          <a:bodyPr/>
          <a:lstStyle/>
          <a:p>
            <a:r>
              <a:rPr lang="en-US" dirty="0"/>
              <a:t>Presentation title</a:t>
            </a:r>
          </a:p>
        </p:txBody>
      </p:sp>
      <p:sp>
        <p:nvSpPr>
          <p:cNvPr id="9" name="Rectangle: Rounded Corners 8">
            <a:extLst>
              <a:ext uri="{FF2B5EF4-FFF2-40B4-BE49-F238E27FC236}">
                <a16:creationId xmlns:a16="http://schemas.microsoft.com/office/drawing/2014/main" id="{AB84F5F8-F6D0-4B09-B53D-289418A31275}"/>
              </a:ext>
            </a:extLst>
          </p:cNvPr>
          <p:cNvSpPr/>
          <p:nvPr/>
        </p:nvSpPr>
        <p:spPr>
          <a:xfrm>
            <a:off x="2491976" y="2550160"/>
            <a:ext cx="4160047" cy="186943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Introduction of medical examiners is a key recommendation in several high-profile independent enquiries</a:t>
            </a:r>
          </a:p>
        </p:txBody>
      </p:sp>
    </p:spTree>
    <p:extLst>
      <p:ext uri="{BB962C8B-B14F-4D97-AF65-F5344CB8AC3E}">
        <p14:creationId xmlns:p14="http://schemas.microsoft.com/office/powerpoint/2010/main" val="47184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50"/>
                                        <p:tgtEl>
                                          <p:spTgt spid="10"/>
                                        </p:tgtEl>
                                      </p:cBhvr>
                                    </p:animEffect>
                                  </p:childTnLst>
                                </p:cTn>
                              </p:par>
                            </p:childTnLst>
                          </p:cTn>
                        </p:par>
                        <p:par>
                          <p:cTn id="8" fill="hold">
                            <p:stCondLst>
                              <p:cond delay="750"/>
                            </p:stCondLst>
                            <p:childTnLst>
                              <p:par>
                                <p:cTn id="9" presetID="10" presetClass="entr" presetSubtype="0" fill="hold" nodeType="afterEffect">
                                  <p:stCondLst>
                                    <p:cond delay="50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250"/>
                                        <p:tgtEl>
                                          <p:spTgt spid="15"/>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50"/>
                                        <p:tgtEl>
                                          <p:spTgt spid="13"/>
                                        </p:tgtEl>
                                      </p:cBhvr>
                                    </p:animEffect>
                                  </p:childTnLst>
                                </p:cTn>
                              </p:par>
                            </p:childTnLst>
                          </p:cTn>
                        </p:par>
                        <p:par>
                          <p:cTn id="16" fill="hold">
                            <p:stCondLst>
                              <p:cond delay="2250"/>
                            </p:stCondLst>
                            <p:childTnLst>
                              <p:par>
                                <p:cTn id="17" presetID="10" presetClass="entr" presetSubtype="0" fill="hold" nodeType="after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61189" y="1282061"/>
            <a:ext cx="5342082" cy="3691334"/>
          </a:xfrm>
        </p:spPr>
        <p:txBody>
          <a:bodyPr/>
          <a:lstStyle/>
          <a:p>
            <a:pPr marL="0" indent="0">
              <a:buNone/>
            </a:pPr>
            <a:r>
              <a:rPr lang="en-GB" sz="2000" dirty="0"/>
              <a:t>The introduction of medical examiners is designed to:</a:t>
            </a:r>
          </a:p>
          <a:p>
            <a:r>
              <a:rPr lang="en-GB" sz="2000" dirty="0"/>
              <a:t>provide bereaved people with opportunities to ask questions and raise concerns</a:t>
            </a:r>
          </a:p>
          <a:p>
            <a:pPr lvl="0"/>
            <a:r>
              <a:rPr lang="en-GB" sz="2000" dirty="0"/>
              <a:t>enhance safeguards for the public and healthcare providers through improved and consistent scrutiny of all non-coronial deaths </a:t>
            </a:r>
          </a:p>
          <a:p>
            <a:pPr lvl="0"/>
            <a:r>
              <a:rPr lang="en-GB" sz="2000" dirty="0"/>
              <a:t>improve the quality and accuracy of medical certification of cause of death, and ensure referrals to coroners are appropriate</a:t>
            </a:r>
          </a:p>
          <a:p>
            <a:pPr lvl="0"/>
            <a:r>
              <a:rPr lang="en-GB" sz="2000" dirty="0"/>
              <a:t>support local learning and improvement by identifying matters for clinical governance and related processes</a:t>
            </a:r>
          </a:p>
          <a:p>
            <a:r>
              <a:rPr lang="en-GB" sz="2000" dirty="0"/>
              <a:t>align with related initiatives such as Learning from Deaths</a:t>
            </a:r>
          </a:p>
        </p:txBody>
      </p:sp>
      <p:sp>
        <p:nvSpPr>
          <p:cNvPr id="3" name="Title 2"/>
          <p:cNvSpPr>
            <a:spLocks noGrp="1"/>
          </p:cNvSpPr>
          <p:nvPr>
            <p:ph type="title"/>
          </p:nvPr>
        </p:nvSpPr>
        <p:spPr>
          <a:xfrm>
            <a:off x="457200" y="548640"/>
            <a:ext cx="7218218" cy="611649"/>
          </a:xfrm>
        </p:spPr>
        <p:txBody>
          <a:bodyPr/>
          <a:lstStyle/>
          <a:p>
            <a:r>
              <a:rPr kumimoji="0" lang="en-GB" sz="32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Why are Medical Examiners needed?</a:t>
            </a:r>
            <a:endParaRPr lang="en-GB" dirty="0"/>
          </a:p>
        </p:txBody>
      </p:sp>
      <p:sp>
        <p:nvSpPr>
          <p:cNvPr id="4" name="Footer Placeholder 3"/>
          <p:cNvSpPr>
            <a:spLocks noGrp="1"/>
          </p:cNvSpPr>
          <p:nvPr>
            <p:ph type="ftr" sz="quarter" idx="3"/>
          </p:nvPr>
        </p:nvSpPr>
        <p:spPr/>
        <p:txBody>
          <a:bodyPr/>
          <a:lstStyle/>
          <a:p>
            <a:r>
              <a:rPr lang="en-US" dirty="0"/>
              <a:t>Presentation title</a:t>
            </a:r>
          </a:p>
        </p:txBody>
      </p:sp>
      <p:pic>
        <p:nvPicPr>
          <p:cNvPr id="5" name="Picture 2" descr="Image result for death certificate uk&quot;">
            <a:extLst>
              <a:ext uri="{FF2B5EF4-FFF2-40B4-BE49-F238E27FC236}">
                <a16:creationId xmlns:a16="http://schemas.microsoft.com/office/drawing/2014/main" id="{DC99C894-E697-4423-B425-CC98774179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688" r="14578"/>
          <a:stretch/>
        </p:blipFill>
        <p:spPr bwMode="auto">
          <a:xfrm>
            <a:off x="5705951" y="1282061"/>
            <a:ext cx="3438049" cy="4860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825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8640"/>
            <a:ext cx="7218218" cy="611649"/>
          </a:xfrm>
        </p:spPr>
        <p:txBody>
          <a:bodyPr/>
          <a:lstStyle/>
          <a:p>
            <a:r>
              <a:rPr lang="en-US" dirty="0"/>
              <a:t>Referrals to HM Coroner</a:t>
            </a:r>
            <a:endParaRPr lang="en-GB" dirty="0"/>
          </a:p>
        </p:txBody>
      </p:sp>
      <p:sp>
        <p:nvSpPr>
          <p:cNvPr id="4" name="Footer Placeholder 3"/>
          <p:cNvSpPr>
            <a:spLocks noGrp="1"/>
          </p:cNvSpPr>
          <p:nvPr>
            <p:ph type="ftr" sz="quarter" idx="3"/>
          </p:nvPr>
        </p:nvSpPr>
        <p:spPr/>
        <p:txBody>
          <a:bodyPr/>
          <a:lstStyle/>
          <a:p>
            <a:r>
              <a:rPr lang="en-US" dirty="0"/>
              <a:t>Presentation title</a:t>
            </a:r>
          </a:p>
        </p:txBody>
      </p:sp>
      <p:sp>
        <p:nvSpPr>
          <p:cNvPr id="5" name="Content Placeholder 1">
            <a:extLst>
              <a:ext uri="{FF2B5EF4-FFF2-40B4-BE49-F238E27FC236}">
                <a16:creationId xmlns:a16="http://schemas.microsoft.com/office/drawing/2014/main" id="{7E1912C4-A1DB-4CE6-80AC-758EFD49388D}"/>
              </a:ext>
            </a:extLst>
          </p:cNvPr>
          <p:cNvSpPr txBox="1">
            <a:spLocks/>
          </p:cNvSpPr>
          <p:nvPr/>
        </p:nvSpPr>
        <p:spPr>
          <a:xfrm>
            <a:off x="496812" y="1168241"/>
            <a:ext cx="8150375" cy="9855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A doctor may report a death to a coroner if the:</a:t>
            </a:r>
          </a:p>
          <a:p>
            <a:r>
              <a:rPr lang="en-GB" sz="2400" dirty="0"/>
              <a:t>cause of death is unknown</a:t>
            </a:r>
          </a:p>
          <a:p>
            <a:r>
              <a:rPr lang="en-GB" sz="2400" dirty="0"/>
              <a:t>death was violent or unnatural</a:t>
            </a:r>
          </a:p>
          <a:p>
            <a:r>
              <a:rPr lang="en-GB" sz="2400" dirty="0"/>
              <a:t>death was sudden and unexplained</a:t>
            </a:r>
          </a:p>
          <a:p>
            <a:r>
              <a:rPr lang="en-GB" sz="2400" dirty="0"/>
              <a:t>medical certificate is not available</a:t>
            </a:r>
          </a:p>
          <a:p>
            <a:r>
              <a:rPr lang="en-GB" sz="2400" dirty="0"/>
              <a:t>person not visited by a medical practitioner in final illness</a:t>
            </a:r>
          </a:p>
          <a:p>
            <a:r>
              <a:rPr lang="en-GB" sz="2400" dirty="0"/>
              <a:t>person not seen by the doctor who signed the medical certificate within 14 days before death or after they died</a:t>
            </a:r>
          </a:p>
          <a:p>
            <a:r>
              <a:rPr lang="en-GB" sz="2400" dirty="0"/>
              <a:t>death occurred during an operation or before the person came out of anaesthetic</a:t>
            </a:r>
          </a:p>
          <a:p>
            <a:r>
              <a:rPr lang="en-GB" sz="2400" dirty="0"/>
              <a:t>death may have been caused by an industrial disease or industrial poisoning</a:t>
            </a:r>
          </a:p>
          <a:p>
            <a:endParaRPr lang="en-GB" sz="2400" dirty="0"/>
          </a:p>
        </p:txBody>
      </p:sp>
    </p:spTree>
    <p:extLst>
      <p:ext uri="{BB962C8B-B14F-4D97-AF65-F5344CB8AC3E}">
        <p14:creationId xmlns:p14="http://schemas.microsoft.com/office/powerpoint/2010/main" val="365138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22B805-6DB1-49D2-A6BB-80DF096ADC0C}"/>
              </a:ext>
            </a:extLst>
          </p:cNvPr>
          <p:cNvSpPr>
            <a:spLocks noGrp="1"/>
          </p:cNvSpPr>
          <p:nvPr>
            <p:ph type="title"/>
          </p:nvPr>
        </p:nvSpPr>
        <p:spPr/>
        <p:txBody>
          <a:bodyPr>
            <a:normAutofit fontScale="90000"/>
          </a:bodyPr>
          <a:lstStyle/>
          <a:p>
            <a:r>
              <a:rPr lang="en-US" dirty="0"/>
              <a:t>Long Term Plan/ Patient Safety Strategy</a:t>
            </a:r>
            <a:br>
              <a:rPr lang="en-US" dirty="0"/>
            </a:br>
            <a:endParaRPr lang="en-GB" dirty="0"/>
          </a:p>
        </p:txBody>
      </p:sp>
      <p:sp>
        <p:nvSpPr>
          <p:cNvPr id="6" name="Content Placeholder 1">
            <a:extLst>
              <a:ext uri="{FF2B5EF4-FFF2-40B4-BE49-F238E27FC236}">
                <a16:creationId xmlns:a16="http://schemas.microsoft.com/office/drawing/2014/main" id="{152E1EAF-0671-48F7-84AC-773BF1348203}"/>
              </a:ext>
            </a:extLst>
          </p:cNvPr>
          <p:cNvSpPr txBox="1">
            <a:spLocks/>
          </p:cNvSpPr>
          <p:nvPr/>
        </p:nvSpPr>
        <p:spPr>
          <a:xfrm>
            <a:off x="574897" y="1250668"/>
            <a:ext cx="5216881" cy="1947503"/>
          </a:xfrm>
          <a:prstGeom prst="rect">
            <a:avLst/>
          </a:prstGeom>
          <a:solidFill>
            <a:schemeClr val="bg1"/>
          </a:solidFill>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latin typeface="Arial" panose="020B0604020202020204" pitchFamily="34" charset="0"/>
                <a:cs typeface="Arial" panose="020B0604020202020204" pitchFamily="34" charset="0"/>
              </a:rPr>
              <a:t>The NHS will:</a:t>
            </a:r>
          </a:p>
          <a:p>
            <a:r>
              <a:rPr lang="en-US" sz="1600" dirty="0">
                <a:latin typeface="Arial" panose="020B0604020202020204" pitchFamily="34" charset="0"/>
                <a:cs typeface="Arial" panose="020B0604020202020204" pitchFamily="34" charset="0"/>
              </a:rPr>
              <a:t>adopt and promote </a:t>
            </a:r>
            <a:r>
              <a:rPr lang="en-US" sz="1600" b="1" dirty="0">
                <a:latin typeface="Arial" panose="020B0604020202020204" pitchFamily="34" charset="0"/>
                <a:cs typeface="Arial" panose="020B0604020202020204" pitchFamily="34" charset="0"/>
              </a:rPr>
              <a:t>key safety measurement principles </a:t>
            </a:r>
            <a:r>
              <a:rPr lang="en-US" sz="1600" dirty="0">
                <a:latin typeface="Arial" panose="020B0604020202020204" pitchFamily="34" charset="0"/>
                <a:cs typeface="Arial" panose="020B0604020202020204" pitchFamily="34" charset="0"/>
              </a:rPr>
              <a:t>and use </a:t>
            </a:r>
            <a:r>
              <a:rPr lang="en-US" sz="1600" b="1" dirty="0">
                <a:latin typeface="Arial" panose="020B0604020202020204" pitchFamily="34" charset="0"/>
                <a:cs typeface="Arial" panose="020B0604020202020204" pitchFamily="34" charset="0"/>
              </a:rPr>
              <a:t>culture metrics </a:t>
            </a:r>
            <a:r>
              <a:rPr lang="en-US" sz="1600" dirty="0">
                <a:latin typeface="Arial" panose="020B0604020202020204" pitchFamily="34" charset="0"/>
                <a:cs typeface="Arial" panose="020B0604020202020204" pitchFamily="34" charset="0"/>
              </a:rPr>
              <a:t>to better measure how safe it is</a:t>
            </a:r>
          </a:p>
          <a:p>
            <a:r>
              <a:rPr lang="en-US" sz="1600" dirty="0">
                <a:latin typeface="Arial" panose="020B0604020202020204" pitchFamily="34" charset="0"/>
                <a:cs typeface="Arial" panose="020B0604020202020204" pitchFamily="34" charset="0"/>
              </a:rPr>
              <a:t>use new </a:t>
            </a:r>
            <a:r>
              <a:rPr lang="en-US" sz="1600" b="1" dirty="0">
                <a:latin typeface="Arial" panose="020B0604020202020204" pitchFamily="34" charset="0"/>
                <a:cs typeface="Arial" panose="020B0604020202020204" pitchFamily="34" charset="0"/>
              </a:rPr>
              <a:t>digital technologies </a:t>
            </a:r>
            <a:r>
              <a:rPr lang="en-US" sz="1600" dirty="0">
                <a:latin typeface="Arial" panose="020B0604020202020204" pitchFamily="34" charset="0"/>
                <a:cs typeface="Arial" panose="020B0604020202020204" pitchFamily="34" charset="0"/>
              </a:rPr>
              <a:t>to support learning from what does and does not go well, by replacing the National Reporting and Learning System with a new safety learning system</a:t>
            </a:r>
          </a:p>
          <a:p>
            <a:r>
              <a:rPr lang="en-US" sz="1600" dirty="0">
                <a:latin typeface="Arial" panose="020B0604020202020204" pitchFamily="34" charset="0"/>
                <a:cs typeface="Arial" panose="020B0604020202020204" pitchFamily="34" charset="0"/>
              </a:rPr>
              <a:t>introduce the </a:t>
            </a:r>
            <a:r>
              <a:rPr lang="en-US" sz="1600" b="1" dirty="0">
                <a:latin typeface="Arial" panose="020B0604020202020204" pitchFamily="34" charset="0"/>
                <a:cs typeface="Arial" panose="020B0604020202020204" pitchFamily="34" charset="0"/>
              </a:rPr>
              <a:t>Patient Safety Incident Response Framework </a:t>
            </a:r>
            <a:r>
              <a:rPr lang="en-US" sz="1600" dirty="0">
                <a:latin typeface="Arial" panose="020B0604020202020204" pitchFamily="34" charset="0"/>
                <a:cs typeface="Arial" panose="020B0604020202020204" pitchFamily="34" charset="0"/>
              </a:rPr>
              <a:t>to improve the response to, and investigation of, incidents</a:t>
            </a:r>
          </a:p>
          <a:p>
            <a:r>
              <a:rPr lang="en-US" sz="1600" dirty="0">
                <a:latin typeface="Arial" panose="020B0604020202020204" pitchFamily="34" charset="0"/>
                <a:cs typeface="Arial" panose="020B0604020202020204" pitchFamily="34" charset="0"/>
              </a:rPr>
              <a:t>implement the </a:t>
            </a:r>
            <a:r>
              <a:rPr lang="en-US" sz="1600" b="1" dirty="0">
                <a:latin typeface="Arial" panose="020B0604020202020204" pitchFamily="34" charset="0"/>
                <a:cs typeface="Arial" panose="020B0604020202020204" pitchFamily="34" charset="0"/>
              </a:rPr>
              <a:t>Medical Examiner </a:t>
            </a:r>
            <a:r>
              <a:rPr lang="en-US" sz="1600" dirty="0">
                <a:latin typeface="Arial" panose="020B0604020202020204" pitchFamily="34" charset="0"/>
                <a:cs typeface="Arial" panose="020B0604020202020204" pitchFamily="34" charset="0"/>
              </a:rPr>
              <a:t>system to review deaths across the community</a:t>
            </a:r>
          </a:p>
          <a:p>
            <a:r>
              <a:rPr lang="en-US" sz="1600" dirty="0">
                <a:latin typeface="Arial" panose="020B0604020202020204" pitchFamily="34" charset="0"/>
                <a:cs typeface="Arial" panose="020B0604020202020204" pitchFamily="34" charset="0"/>
              </a:rPr>
              <a:t>improve the response to new and emerging risks, supported by the new </a:t>
            </a:r>
            <a:r>
              <a:rPr lang="en-US" sz="1600" b="1" dirty="0">
                <a:latin typeface="Arial" panose="020B0604020202020204" pitchFamily="34" charset="0"/>
                <a:cs typeface="Arial" panose="020B0604020202020204" pitchFamily="34" charset="0"/>
              </a:rPr>
              <a:t>National Patient Safety Alerts Committee</a:t>
            </a:r>
          </a:p>
          <a:p>
            <a:r>
              <a:rPr lang="en-US" sz="1600" dirty="0">
                <a:latin typeface="Arial" panose="020B0604020202020204" pitchFamily="34" charset="0"/>
                <a:cs typeface="Arial" panose="020B0604020202020204" pitchFamily="34" charset="0"/>
              </a:rPr>
              <a:t>share </a:t>
            </a:r>
            <a:r>
              <a:rPr lang="en-US" sz="1600" b="1" dirty="0">
                <a:latin typeface="Arial" panose="020B0604020202020204" pitchFamily="34" charset="0"/>
                <a:cs typeface="Arial" panose="020B0604020202020204" pitchFamily="34" charset="0"/>
              </a:rPr>
              <a:t>insight from litigation </a:t>
            </a:r>
            <a:r>
              <a:rPr lang="en-US" sz="1600" dirty="0">
                <a:latin typeface="Arial" panose="020B0604020202020204" pitchFamily="34" charset="0"/>
                <a:cs typeface="Arial" panose="020B0604020202020204" pitchFamily="34" charset="0"/>
              </a:rPr>
              <a:t>to prevent harm.</a:t>
            </a:r>
          </a:p>
          <a:p>
            <a:endParaRPr lang="en-US" sz="9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AF6E6EFA-EF56-496A-B125-1C09926F7936}"/>
              </a:ext>
            </a:extLst>
          </p:cNvPr>
          <p:cNvPicPr>
            <a:picLocks noChangeAspect="1"/>
          </p:cNvPicPr>
          <p:nvPr/>
        </p:nvPicPr>
        <p:blipFill rotWithShape="1">
          <a:blip r:embed="rId3">
            <a:extLst>
              <a:ext uri="{28A0092B-C50C-407E-A947-70E740481C1C}">
                <a14:useLocalDpi xmlns:a14="http://schemas.microsoft.com/office/drawing/2010/main" val="0"/>
              </a:ext>
            </a:extLst>
          </a:blip>
          <a:srcRect l="2669" r="23686" b="-1"/>
          <a:stretch/>
        </p:blipFill>
        <p:spPr>
          <a:xfrm>
            <a:off x="5650693" y="1812546"/>
            <a:ext cx="3493307" cy="3794786"/>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841390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421267"/>
            <a:ext cx="8150375" cy="3253838"/>
          </a:xfrm>
        </p:spPr>
        <p:txBody>
          <a:bodyPr/>
          <a:lstStyle/>
          <a:p>
            <a:pPr marL="0" indent="0">
              <a:buNone/>
            </a:pPr>
            <a:r>
              <a:rPr lang="en-GB" sz="2400" dirty="0"/>
              <a:t>The role of medical examiners is to examine non-coronial  deaths to:</a:t>
            </a:r>
          </a:p>
          <a:p>
            <a:pPr lvl="0"/>
            <a:r>
              <a:rPr lang="en-GB" sz="2400" dirty="0"/>
              <a:t>agree the proposed cause of death with the attending doctor and the ensure accuracy of the medical certificate cause of death (MCCD)</a:t>
            </a:r>
          </a:p>
          <a:p>
            <a:pPr lvl="0"/>
            <a:r>
              <a:rPr lang="en-GB" sz="2400" dirty="0"/>
              <a:t>discuss the cause of death with bereaved people or informant in lay terms and establish if they have concerns about the care that could have impacted or led to death</a:t>
            </a:r>
          </a:p>
          <a:p>
            <a:pPr lvl="0"/>
            <a:r>
              <a:rPr lang="en-GB" sz="2400" dirty="0"/>
              <a:t>a medical advice resource for the local coroner</a:t>
            </a:r>
          </a:p>
          <a:p>
            <a:r>
              <a:rPr lang="en-GB" sz="2400" dirty="0"/>
              <a:t>inform the selection of cases for further review under local mortality arrangements and other clinical governance procedures.</a:t>
            </a:r>
          </a:p>
        </p:txBody>
      </p:sp>
      <p:sp>
        <p:nvSpPr>
          <p:cNvPr id="3" name="Title 2"/>
          <p:cNvSpPr>
            <a:spLocks noGrp="1"/>
          </p:cNvSpPr>
          <p:nvPr>
            <p:ph type="title"/>
          </p:nvPr>
        </p:nvSpPr>
        <p:spPr>
          <a:xfrm>
            <a:off x="457200" y="548640"/>
            <a:ext cx="7218218" cy="611649"/>
          </a:xfrm>
        </p:spPr>
        <p:txBody>
          <a:bodyPr/>
          <a:lstStyle/>
          <a:p>
            <a:r>
              <a:rPr lang="en-US" dirty="0"/>
              <a:t>What do Medical Examiners do?</a:t>
            </a:r>
            <a:endParaRPr lang="en-GB" dirty="0"/>
          </a:p>
        </p:txBody>
      </p:sp>
      <p:sp>
        <p:nvSpPr>
          <p:cNvPr id="4" name="Footer Placeholder 3"/>
          <p:cNvSpPr>
            <a:spLocks noGrp="1"/>
          </p:cNvSpPr>
          <p:nvPr>
            <p:ph type="ftr" sz="quarter" idx="3"/>
          </p:nvPr>
        </p:nvSpPr>
        <p:spPr/>
        <p:txBody>
          <a:bodyPr/>
          <a:lstStyle/>
          <a:p>
            <a:r>
              <a:rPr lang="en-US" dirty="0"/>
              <a:t>Presentation title</a:t>
            </a:r>
          </a:p>
        </p:txBody>
      </p:sp>
    </p:spTree>
    <p:extLst>
      <p:ext uri="{BB962C8B-B14F-4D97-AF65-F5344CB8AC3E}">
        <p14:creationId xmlns:p14="http://schemas.microsoft.com/office/powerpoint/2010/main" val="69026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9166" y="1039362"/>
            <a:ext cx="7262081" cy="458737"/>
          </a:xfrm>
        </p:spPr>
        <p:txBody>
          <a:bodyPr/>
          <a:lstStyle/>
          <a:p>
            <a:r>
              <a:rPr lang="en-US" dirty="0"/>
              <a:t>What do Medical Examiners do?</a:t>
            </a:r>
            <a:endParaRPr lang="en-GB" dirty="0"/>
          </a:p>
        </p:txBody>
      </p:sp>
      <p:sp>
        <p:nvSpPr>
          <p:cNvPr id="6" name="Content Placeholder 2"/>
          <p:cNvSpPr txBox="1">
            <a:spLocks/>
          </p:cNvSpPr>
          <p:nvPr/>
        </p:nvSpPr>
        <p:spPr>
          <a:xfrm>
            <a:off x="569167" y="2218697"/>
            <a:ext cx="7196909" cy="377814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Arial" panose="020B0604020202020204" pitchFamily="34" charset="0"/>
                <a:cs typeface="Arial" panose="020B0604020202020204" pitchFamily="34" charset="0"/>
              </a:rPr>
              <a:t>What do patients die from? </a:t>
            </a:r>
          </a:p>
          <a:p>
            <a:r>
              <a:rPr lang="en-GB" sz="2400" dirty="0">
                <a:solidFill>
                  <a:srgbClr val="005EB8"/>
                </a:solidFill>
                <a:latin typeface="Arial" panose="020B0604020202020204" pitchFamily="34" charset="0"/>
                <a:cs typeface="Arial" panose="020B0604020202020204" pitchFamily="34" charset="0"/>
              </a:rPr>
              <a:t>Accurate medical certificate of cause of death (MCCD) completion</a:t>
            </a:r>
          </a:p>
          <a:p>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Does the death need reporting to the coroner?</a:t>
            </a:r>
          </a:p>
          <a:p>
            <a:r>
              <a:rPr lang="en-GB" sz="2400" dirty="0">
                <a:solidFill>
                  <a:srgbClr val="005EB8"/>
                </a:solidFill>
                <a:latin typeface="Arial" panose="020B0604020202020204" pitchFamily="34" charset="0"/>
                <a:cs typeface="Arial" panose="020B0604020202020204" pitchFamily="34" charset="0"/>
              </a:rPr>
              <a:t>Timely and accurate referral to the coroner</a:t>
            </a:r>
          </a:p>
          <a:p>
            <a:endParaRPr lang="en-GB" sz="2400" dirty="0">
              <a:solidFill>
                <a:srgbClr val="7030A0"/>
              </a:solidFill>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Are there any clinical governance concerns?</a:t>
            </a:r>
          </a:p>
          <a:p>
            <a:r>
              <a:rPr lang="en-GB" sz="2400" dirty="0">
                <a:solidFill>
                  <a:srgbClr val="005EB8"/>
                </a:solidFill>
                <a:latin typeface="Arial" panose="020B0604020202020204" pitchFamily="34" charset="0"/>
                <a:cs typeface="Arial" panose="020B0604020202020204" pitchFamily="34" charset="0"/>
              </a:rPr>
              <a:t>Early detection and notification</a:t>
            </a:r>
          </a:p>
          <a:p>
            <a:endParaRPr lang="en-GB" sz="2100" dirty="0">
              <a:solidFill>
                <a:srgbClr val="7030A0"/>
              </a:solidFill>
              <a:latin typeface="Arial" panose="020B0604020202020204" pitchFamily="34" charset="0"/>
              <a:cs typeface="Arial" panose="020B0604020202020204" pitchFamily="34" charset="0"/>
            </a:endParaRPr>
          </a:p>
          <a:p>
            <a:endParaRPr lang="en-GB" sz="2100" dirty="0"/>
          </a:p>
        </p:txBody>
      </p:sp>
    </p:spTree>
    <p:extLst>
      <p:ext uri="{BB962C8B-B14F-4D97-AF65-F5344CB8AC3E}">
        <p14:creationId xmlns:p14="http://schemas.microsoft.com/office/powerpoint/2010/main" val="57136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70892" y="1950131"/>
            <a:ext cx="7794700" cy="2957738"/>
          </a:xfrm>
        </p:spPr>
        <p:txBody>
          <a:bodyPr/>
          <a:lstStyle/>
          <a:p>
            <a:r>
              <a:rPr lang="en-GB" sz="2000" dirty="0"/>
              <a:t>Medical Examiners</a:t>
            </a:r>
          </a:p>
          <a:p>
            <a:pPr lvl="1"/>
            <a:r>
              <a:rPr lang="en-GB" sz="2000" dirty="0"/>
              <a:t>Lead Medical Examiner </a:t>
            </a:r>
          </a:p>
          <a:p>
            <a:pPr lvl="1"/>
            <a:r>
              <a:rPr lang="en-GB" sz="2000" dirty="0"/>
              <a:t>Part time, senior doctors and GPs (typically 1 or 2 PAs pw)</a:t>
            </a:r>
          </a:p>
          <a:p>
            <a:pPr lvl="1"/>
            <a:r>
              <a:rPr lang="en-GB" sz="2000" dirty="0"/>
              <a:t>Online and face-to-face training </a:t>
            </a:r>
          </a:p>
          <a:p>
            <a:pPr lvl="1"/>
            <a:r>
              <a:rPr lang="en-GB" sz="2000" dirty="0"/>
              <a:t>1 WTE per 3,000 annual deaths</a:t>
            </a:r>
            <a:br>
              <a:rPr lang="en-GB" sz="2000" dirty="0"/>
            </a:br>
            <a:endParaRPr lang="en-GB" sz="2000" dirty="0"/>
          </a:p>
          <a:p>
            <a:r>
              <a:rPr lang="en-GB" sz="2000" dirty="0"/>
              <a:t>Medical Examiner Officers</a:t>
            </a:r>
          </a:p>
          <a:p>
            <a:pPr lvl="1"/>
            <a:r>
              <a:rPr lang="en-GB" sz="2000" dirty="0"/>
              <a:t>Support medical examiners </a:t>
            </a:r>
          </a:p>
          <a:p>
            <a:pPr lvl="1"/>
            <a:r>
              <a:rPr lang="en-GB" sz="2000" dirty="0"/>
              <a:t>Provide advice on medical terminology and causes of death, and discuss these with medical staff and bereaved people</a:t>
            </a:r>
          </a:p>
          <a:p>
            <a:pPr lvl="1"/>
            <a:r>
              <a:rPr lang="en-GB" sz="2000" dirty="0"/>
              <a:t>Online and face-to-face training</a:t>
            </a:r>
          </a:p>
          <a:p>
            <a:pPr lvl="1"/>
            <a:r>
              <a:rPr lang="en-GB" sz="2000" dirty="0"/>
              <a:t>3 WTEs per 3,000 annual deaths</a:t>
            </a:r>
          </a:p>
          <a:p>
            <a:pPr lvl="1"/>
            <a:endParaRPr lang="en-GB" sz="1200" dirty="0"/>
          </a:p>
        </p:txBody>
      </p:sp>
      <p:sp>
        <p:nvSpPr>
          <p:cNvPr id="3" name="Title 2"/>
          <p:cNvSpPr>
            <a:spLocks noGrp="1"/>
          </p:cNvSpPr>
          <p:nvPr>
            <p:ph type="title"/>
          </p:nvPr>
        </p:nvSpPr>
        <p:spPr/>
        <p:txBody>
          <a:bodyPr/>
          <a:lstStyle/>
          <a:p>
            <a:r>
              <a:rPr lang="en-GB" dirty="0"/>
              <a:t>Medical examiner offices</a:t>
            </a:r>
          </a:p>
        </p:txBody>
      </p:sp>
    </p:spTree>
    <p:extLst>
      <p:ext uri="{BB962C8B-B14F-4D97-AF65-F5344CB8AC3E}">
        <p14:creationId xmlns:p14="http://schemas.microsoft.com/office/powerpoint/2010/main" val="1649014191"/>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0B4999C131534B8E536EE3FE2ED916" ma:contentTypeVersion="3" ma:contentTypeDescription="Create a new document." ma:contentTypeScope="" ma:versionID="07d90f175f401890c0facef51242a80f">
  <xsd:schema xmlns:xsd="http://www.w3.org/2001/XMLSchema" xmlns:xs="http://www.w3.org/2001/XMLSchema" xmlns:p="http://schemas.microsoft.com/office/2006/metadata/properties" targetNamespace="http://schemas.microsoft.com/office/2006/metadata/properties" ma:root="true" ma:fieldsID="2946f54fc597ae82d0c88937cd5e440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134557-F662-4096-AB23-C12C8CC03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4D9FD49-C1C5-400A-B04D-90A236984D1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1133</TotalTime>
  <Words>1232</Words>
  <Application>Microsoft Office PowerPoint</Application>
  <PresentationFormat>On-screen Show (4:3)</PresentationFormat>
  <Paragraphs>126</Paragraphs>
  <Slides>13</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Office Theme</vt:lpstr>
      <vt:lpstr>1_Office Theme</vt:lpstr>
      <vt:lpstr>Medical Examiner Service  overview</vt:lpstr>
      <vt:lpstr>The Need For Reform</vt:lpstr>
      <vt:lpstr>Why are Medical Examiners needed?</vt:lpstr>
      <vt:lpstr>Why are Medical Examiners needed?</vt:lpstr>
      <vt:lpstr>Referrals to HM Coroner</vt:lpstr>
      <vt:lpstr>Long Term Plan/ Patient Safety Strategy </vt:lpstr>
      <vt:lpstr>What do Medical Examiners do?</vt:lpstr>
      <vt:lpstr>What do Medical Examiners do?</vt:lpstr>
      <vt:lpstr>Medical examiner offices</vt:lpstr>
      <vt:lpstr>Medical Examiner Review</vt:lpstr>
      <vt:lpstr>How is the ME service being implemented?</vt:lpstr>
      <vt:lpstr>How is the ME service being implemented Cont…</vt:lpstr>
      <vt:lpstr>How is the ME service being implemented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Examiner Programme</dc:title>
  <dc:creator>Nick Day</dc:creator>
  <cp:lastModifiedBy>Helen Gilliland</cp:lastModifiedBy>
  <cp:revision>61</cp:revision>
  <dcterms:created xsi:type="dcterms:W3CDTF">2019-08-21T10:16:50Z</dcterms:created>
  <dcterms:modified xsi:type="dcterms:W3CDTF">2022-10-07T07:33:27Z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0x010100420B4999C131534B8E536EE3FE2ED916</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