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2" r:id="rId5"/>
    <p:sldMasterId id="2147483655" r:id="rId6"/>
    <p:sldMasterId id="2147483665" r:id="rId7"/>
  </p:sldMasterIdLst>
  <p:notesMasterIdLst>
    <p:notesMasterId r:id="rId26"/>
  </p:notesMasterIdLst>
  <p:handoutMasterIdLst>
    <p:handoutMasterId r:id="rId27"/>
  </p:handoutMasterIdLst>
  <p:sldIdLst>
    <p:sldId id="257" r:id="rId8"/>
    <p:sldId id="342" r:id="rId9"/>
    <p:sldId id="359" r:id="rId10"/>
    <p:sldId id="360" r:id="rId11"/>
    <p:sldId id="348" r:id="rId12"/>
    <p:sldId id="358" r:id="rId13"/>
    <p:sldId id="361" r:id="rId14"/>
    <p:sldId id="335" r:id="rId15"/>
    <p:sldId id="347" r:id="rId16"/>
    <p:sldId id="280" r:id="rId17"/>
    <p:sldId id="286" r:id="rId18"/>
    <p:sldId id="329" r:id="rId19"/>
    <p:sldId id="330" r:id="rId20"/>
    <p:sldId id="287" r:id="rId21"/>
    <p:sldId id="362" r:id="rId22"/>
    <p:sldId id="363" r:id="rId23"/>
    <p:sldId id="357" r:id="rId24"/>
    <p:sldId id="364"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6">
          <p15:clr>
            <a:srgbClr val="A4A3A4"/>
          </p15:clr>
        </p15:guide>
        <p15:guide id="2" orient="horz" pos="1620">
          <p15:clr>
            <a:srgbClr val="A4A3A4"/>
          </p15:clr>
        </p15:guide>
        <p15:guide id="3" orient="horz" pos="517">
          <p15:clr>
            <a:srgbClr val="A4A3A4"/>
          </p15:clr>
        </p15:guide>
        <p15:guide id="4" pos="364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Hodgson" initials="DH" lastIdx="8" clrIdx="0"/>
  <p:cmAuthor id="2" name="Richard Vautrey" initials="RV" lastIdx="2" clrIdx="1"/>
  <p:cmAuthor id="3" name="Greg Lewis" initials="GL" lastIdx="2" clrIdx="2">
    <p:extLst>
      <p:ext uri="{19B8F6BF-5375-455C-9EA6-DF929625EA0E}">
        <p15:presenceInfo xmlns:p15="http://schemas.microsoft.com/office/powerpoint/2012/main" userId="S::GLewis@bma.org.uk::27f1f653-ce8e-43dd-a2c9-b5aa6a9557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35A"/>
    <a:srgbClr val="00A3E0"/>
    <a:srgbClr val="48A2DE"/>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1"/>
    <p:restoredTop sz="94578"/>
  </p:normalViewPr>
  <p:slideViewPr>
    <p:cSldViewPr snapToGrid="0">
      <p:cViewPr varScale="1">
        <p:scale>
          <a:sx n="90" d="100"/>
          <a:sy n="90" d="100"/>
        </p:scale>
        <p:origin x="672" y="84"/>
      </p:cViewPr>
      <p:guideLst>
        <p:guide orient="horz" pos="946"/>
        <p:guide orient="horz" pos="1620"/>
        <p:guide orient="horz" pos="517"/>
        <p:guide pos="36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5A49AA-F82B-7F43-97F9-2E361A3A5817}" type="datetimeFigureOut">
              <a:rPr lang="en-US" smtClean="0"/>
              <a:t>4/14/2022</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909F81-D0BF-BA44-BB47-A409B24A2A9C}" type="slidenum">
              <a:rPr lang="en-GB" smtClean="0"/>
              <a:t>‹#›</a:t>
            </a:fld>
            <a:endParaRPr lang="en-GB" dirty="0"/>
          </a:p>
        </p:txBody>
      </p:sp>
    </p:spTree>
    <p:extLst>
      <p:ext uri="{BB962C8B-B14F-4D97-AF65-F5344CB8AC3E}">
        <p14:creationId xmlns:p14="http://schemas.microsoft.com/office/powerpoint/2010/main" val="13892033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B03147-221E-DF4C-8FB5-DFBB07EB4721}" type="datetimeFigureOut">
              <a:rPr lang="en-US" smtClean="0"/>
              <a:t>4/14/2022</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B44F72-B667-724A-817B-C8D52BA16B5C}" type="slidenum">
              <a:rPr lang="en-GB" smtClean="0"/>
              <a:t>‹#›</a:t>
            </a:fld>
            <a:endParaRPr lang="en-GB" dirty="0"/>
          </a:p>
        </p:txBody>
      </p:sp>
    </p:spTree>
    <p:extLst>
      <p:ext uri="{BB962C8B-B14F-4D97-AF65-F5344CB8AC3E}">
        <p14:creationId xmlns:p14="http://schemas.microsoft.com/office/powerpoint/2010/main" val="37790654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 White">
    <p:bg>
      <p:bgPr>
        <a:solidFill>
          <a:schemeClr val="bg1"/>
        </a:solidFill>
        <a:effectLst/>
      </p:bgPr>
    </p:bg>
    <p:spTree>
      <p:nvGrpSpPr>
        <p:cNvPr id="1" name=""/>
        <p:cNvGrpSpPr/>
        <p:nvPr/>
      </p:nvGrpSpPr>
      <p:grpSpPr>
        <a:xfrm>
          <a:off x="0" y="0"/>
          <a:ext cx="0" cy="0"/>
          <a:chOff x="0" y="0"/>
          <a:chExt cx="0" cy="0"/>
        </a:xfrm>
      </p:grpSpPr>
      <p:sp>
        <p:nvSpPr>
          <p:cNvPr id="9" name="Title 3"/>
          <p:cNvSpPr>
            <a:spLocks noGrp="1"/>
          </p:cNvSpPr>
          <p:nvPr>
            <p:ph type="title" hasCustomPrompt="1"/>
          </p:nvPr>
        </p:nvSpPr>
        <p:spPr>
          <a:xfrm>
            <a:off x="388044" y="256365"/>
            <a:ext cx="5393632" cy="1245410"/>
          </a:xfrm>
        </p:spPr>
        <p:txBody>
          <a:bodyPr>
            <a:noAutofit/>
          </a:bodyPr>
          <a:lstStyle>
            <a:lvl1pPr>
              <a:lnSpc>
                <a:spcPts val="4800"/>
              </a:lnSpc>
              <a:defRPr sz="4600"/>
            </a:lvl1pPr>
          </a:lstStyle>
          <a:p>
            <a:r>
              <a:rPr lang="en-GB"/>
              <a:t>Click to edit </a:t>
            </a:r>
            <a:br>
              <a:rPr lang="en-GB"/>
            </a:br>
            <a:r>
              <a:rPr lang="en-GB"/>
              <a:t>Master title style</a:t>
            </a:r>
          </a:p>
        </p:txBody>
      </p:sp>
      <p:sp>
        <p:nvSpPr>
          <p:cNvPr id="6"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2EC2B97-85FC-2A43-B01D-0D237DE19486}" type="datetime3">
              <a:rPr lang="en-GB" smtClean="0"/>
              <a:t>14 April, 2022</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36999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054748" cy="493819"/>
          </a:xfrm>
        </p:spPr>
        <p:txBody>
          <a:bodyPr/>
          <a:lstStyle/>
          <a:p>
            <a:r>
              <a:rPr lang="en-US"/>
              <a:t>Click to edit Master title style</a:t>
            </a:r>
            <a:endParaRPr lang="en-GB"/>
          </a:p>
        </p:txBody>
      </p:sp>
      <p:sp>
        <p:nvSpPr>
          <p:cNvPr id="3" name="Content Placeholder 2"/>
          <p:cNvSpPr>
            <a:spLocks noGrp="1"/>
          </p:cNvSpPr>
          <p:nvPr>
            <p:ph idx="1"/>
          </p:nvPr>
        </p:nvSpPr>
        <p:spPr>
          <a:xfrm>
            <a:off x="375470" y="1256734"/>
            <a:ext cx="3679798"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hart Placeholder 5"/>
          <p:cNvSpPr>
            <a:spLocks noGrp="1"/>
          </p:cNvSpPr>
          <p:nvPr>
            <p:ph type="chart" sz="quarter" idx="13"/>
          </p:nvPr>
        </p:nvSpPr>
        <p:spPr>
          <a:xfrm>
            <a:off x="4633913" y="1289050"/>
            <a:ext cx="4137025" cy="3049588"/>
          </a:xfrm>
        </p:spPr>
        <p:txBody>
          <a:bodyPr/>
          <a:lstStyle/>
          <a:p>
            <a:r>
              <a:rPr lang="en-US" dirty="0"/>
              <a:t>Click icon to add chart</a:t>
            </a:r>
            <a:endParaRPr lang="en-GB" dirty="0"/>
          </a:p>
        </p:txBody>
      </p:sp>
      <p:sp>
        <p:nvSpPr>
          <p:cNvPr id="7"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532B96B4-7CE1-A24F-8517-35E9C67AC902}" type="datetime3">
              <a:rPr lang="en-GB" smtClean="0"/>
              <a:t>14 April, 2022</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891417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7076012" cy="493819"/>
          </a:xfrm>
        </p:spPr>
        <p:txBody>
          <a:bodyPr/>
          <a:lstStyle/>
          <a:p>
            <a:r>
              <a:rPr lang="en-US"/>
              <a:t>Click to edit Master title style</a:t>
            </a:r>
            <a:endParaRPr lang="en-GB"/>
          </a:p>
        </p:txBody>
      </p:sp>
      <p:sp>
        <p:nvSpPr>
          <p:cNvPr id="9" name="Chart Placeholder 5"/>
          <p:cNvSpPr>
            <a:spLocks noGrp="1"/>
          </p:cNvSpPr>
          <p:nvPr>
            <p:ph type="chart" sz="quarter" idx="13"/>
          </p:nvPr>
        </p:nvSpPr>
        <p:spPr>
          <a:xfrm>
            <a:off x="377235" y="1251100"/>
            <a:ext cx="8393704" cy="3087538"/>
          </a:xfrm>
        </p:spPr>
        <p:txBody>
          <a:bodyPr/>
          <a:lstStyle/>
          <a:p>
            <a:r>
              <a:rPr lang="en-US" dirty="0"/>
              <a:t>Click icon to add chart</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CC51A8F-81CC-1845-AE5B-8F08D99D5B9F}" type="datetime3">
              <a:rPr lang="en-GB" smtClean="0"/>
              <a:t>14 April, 2022</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76126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20"/>
            <a:ext cx="7061835" cy="484096"/>
          </a:xfrm>
        </p:spPr>
        <p:txBody>
          <a:bodyPr/>
          <a:lstStyle/>
          <a:p>
            <a:r>
              <a:rPr lang="en-US"/>
              <a:t>Click to edit Master title style</a:t>
            </a:r>
            <a:endParaRPr lang="en-GB"/>
          </a:p>
        </p:txBody>
      </p:sp>
      <p:sp>
        <p:nvSpPr>
          <p:cNvPr id="7" name="Table Placeholder 3"/>
          <p:cNvSpPr>
            <a:spLocks noGrp="1"/>
          </p:cNvSpPr>
          <p:nvPr>
            <p:ph type="tbl" sz="quarter" idx="14"/>
          </p:nvPr>
        </p:nvSpPr>
        <p:spPr>
          <a:xfrm>
            <a:off x="377235" y="917893"/>
            <a:ext cx="8393704" cy="3508110"/>
          </a:xfrm>
        </p:spPr>
        <p:txBody>
          <a:bodyPr/>
          <a:lstStyle/>
          <a:p>
            <a:r>
              <a:rPr lang="en-US" dirty="0"/>
              <a:t>Click icon to add table</a:t>
            </a:r>
            <a:endParaRPr lang="en-GB" dirty="0"/>
          </a:p>
        </p:txBody>
      </p:sp>
      <p:sp>
        <p:nvSpPr>
          <p:cNvPr id="8"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B6962083-3031-7445-8ED2-AB4C74268E27}" type="datetime3">
              <a:rPr lang="en-GB" smtClean="0"/>
              <a:t>14 April, 2022</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203549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lines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720B5B47-3CF9-9543-849A-170F8D3A42D1}" type="datetime3">
              <a:rPr lang="en-GB" smtClean="0"/>
              <a:t>14 April, 2022</a:t>
            </a:fld>
            <a:endParaRPr lang="en-US" dirty="0"/>
          </a:p>
        </p:txBody>
      </p:sp>
    </p:spTree>
    <p:extLst>
      <p:ext uri="{BB962C8B-B14F-4D97-AF65-F5344CB8AC3E}">
        <p14:creationId xmlns:p14="http://schemas.microsoft.com/office/powerpoint/2010/main" val="2412576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43665" cy="138976"/>
          </a:xfrm>
          <a:prstGeom prst="rect">
            <a:avLst/>
          </a:prstGeom>
        </p:spPr>
      </p:pic>
      <p:sp>
        <p:nvSpPr>
          <p:cNvPr id="9"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E872B90C-1F9A-2342-AE32-F7306AED6DDC}" type="datetime3">
              <a:rPr lang="en-GB" smtClean="0"/>
              <a:t>14 April, 2022</a:t>
            </a:fld>
            <a:endParaRPr lang="en-US" dirty="0"/>
          </a:p>
        </p:txBody>
      </p:sp>
    </p:spTree>
    <p:extLst>
      <p:ext uri="{BB962C8B-B14F-4D97-AF65-F5344CB8AC3E}">
        <p14:creationId xmlns:p14="http://schemas.microsoft.com/office/powerpoint/2010/main" val="1933072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lines blue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1122931" cy="108000"/>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F64BB13B-7A7E-DE4C-A2BD-1E91A116B696}" type="datetime3">
              <a:rPr lang="en-GB" smtClean="0"/>
              <a:t>14 April, 2022</a:t>
            </a:fld>
            <a:endParaRPr lang="en-US" dirty="0"/>
          </a:p>
        </p:txBody>
      </p:sp>
    </p:spTree>
    <p:extLst>
      <p:ext uri="{BB962C8B-B14F-4D97-AF65-F5344CB8AC3E}">
        <p14:creationId xmlns:p14="http://schemas.microsoft.com/office/powerpoint/2010/main" val="3391398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lines blue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8000"/>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4269046F-C088-4549-BFC8-FFDEDAB9BF01}" type="datetime3">
              <a:rPr lang="en-GB" smtClean="0"/>
              <a:t>14 April, 2022</a:t>
            </a:fld>
            <a:endParaRPr lang="en-US" dirty="0"/>
          </a:p>
        </p:txBody>
      </p:sp>
    </p:spTree>
    <p:extLst>
      <p:ext uri="{BB962C8B-B14F-4D97-AF65-F5344CB8AC3E}">
        <p14:creationId xmlns:p14="http://schemas.microsoft.com/office/powerpoint/2010/main" val="3922575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 lines blue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4" y="256365"/>
            <a:ext cx="5396602" cy="1246495"/>
          </a:xfrm>
        </p:spPr>
        <p:txBody>
          <a:bodyPr/>
          <a:lstStyle/>
          <a:p>
            <a:r>
              <a:rPr lang="en-GB"/>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882000" cy="140546"/>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15DE1E4C-A7D4-5A4A-A2E2-4D937AB3C1C8}" type="datetime3">
              <a:rPr lang="en-GB" smtClean="0"/>
              <a:t>14 April, 2022</a:t>
            </a:fld>
            <a:endParaRPr lang="en-US" dirty="0"/>
          </a:p>
        </p:txBody>
      </p:sp>
    </p:spTree>
    <p:extLst>
      <p:ext uri="{BB962C8B-B14F-4D97-AF65-F5344CB8AC3E}">
        <p14:creationId xmlns:p14="http://schemas.microsoft.com/office/powerpoint/2010/main" val="1049603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2 lin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sp>
        <p:nvSpPr>
          <p:cNvPr id="7"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8F69CEE-CB96-4542-834A-2FD2AEBF297D}" type="datetime3">
              <a:rPr lang="en-GB" smtClean="0"/>
              <a:t>14 April, 2022</a:t>
            </a:fld>
            <a:endParaRPr lang="en-US" dirty="0"/>
          </a:p>
        </p:txBody>
      </p:sp>
    </p:spTree>
    <p:extLst>
      <p:ext uri="{BB962C8B-B14F-4D97-AF65-F5344CB8AC3E}">
        <p14:creationId xmlns:p14="http://schemas.microsoft.com/office/powerpoint/2010/main" val="1143599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2 lines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5" y="1205473"/>
            <a:ext cx="543662" cy="138976"/>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FA73FBD-7BDC-5D4C-91BB-C53BD4B10D20}" type="datetime3">
              <a:rPr lang="en-GB" smtClean="0"/>
              <a:t>14 April, 2022</a:t>
            </a:fld>
            <a:endParaRPr lang="en-US" dirty="0"/>
          </a:p>
        </p:txBody>
      </p:sp>
    </p:spTree>
    <p:extLst>
      <p:ext uri="{BB962C8B-B14F-4D97-AF65-F5344CB8AC3E}">
        <p14:creationId xmlns:p14="http://schemas.microsoft.com/office/powerpoint/2010/main" val="376403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Large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068923" cy="493819"/>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80000"/>
              </a:lnSpc>
              <a:spcAft>
                <a:spcPts val="600"/>
              </a:spcAft>
              <a:defRPr sz="2800"/>
            </a:lvl1pPr>
            <a:lvl2pPr>
              <a:lnSpc>
                <a:spcPct val="80000"/>
              </a:lnSpc>
              <a:spcAft>
                <a:spcPts val="600"/>
              </a:spcAft>
              <a:defRPr sz="2400">
                <a:latin typeface="Calibri"/>
                <a:cs typeface="Calibri"/>
              </a:defRPr>
            </a:lvl2pPr>
            <a:lvl3pPr>
              <a:lnSpc>
                <a:spcPct val="80000"/>
              </a:lnSpc>
              <a:spcAft>
                <a:spcPts val="600"/>
              </a:spcAft>
              <a:defRPr sz="2000">
                <a:latin typeface="Calibri"/>
                <a:cs typeface="Calibri"/>
              </a:defRPr>
            </a:lvl3pPr>
            <a:lvl4pPr>
              <a:lnSpc>
                <a:spcPct val="80000"/>
              </a:lnSpc>
              <a:spcAft>
                <a:spcPts val="600"/>
              </a:spcAft>
              <a:defRPr sz="2000">
                <a:latin typeface="Calibri"/>
                <a:cs typeface="Calibri"/>
              </a:defRPr>
            </a:lvl4pPr>
            <a:lvl5pPr>
              <a:lnSpc>
                <a:spcPct val="80000"/>
              </a:lnSpc>
              <a:spcAft>
                <a:spcPts val="600"/>
              </a:spcAft>
              <a:defRPr sz="2000">
                <a:latin typeface="Calibri"/>
                <a:cs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3FFC9BE3-63B7-8B4B-8F7F-E2147C04187A}" type="datetime3">
              <a:rPr lang="en-GB" smtClean="0"/>
              <a:t>14 April, 2022</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50414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2 lines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93" y="1205473"/>
            <a:ext cx="1122913" cy="108000"/>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4061F8B-B6B2-3A47-887C-1E7776ECF711}" type="datetime3">
              <a:rPr lang="en-GB" smtClean="0"/>
              <a:t>14 April, 2022</a:t>
            </a:fld>
            <a:endParaRPr lang="en-US" dirty="0"/>
          </a:p>
        </p:txBody>
      </p:sp>
    </p:spTree>
    <p:extLst>
      <p:ext uri="{BB962C8B-B14F-4D97-AF65-F5344CB8AC3E}">
        <p14:creationId xmlns:p14="http://schemas.microsoft.com/office/powerpoint/2010/main" val="3968838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lines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7999"/>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003262BE-F2FD-5F47-8BCF-42170FCA248B}" type="datetime3">
              <a:rPr lang="en-GB" smtClean="0"/>
              <a:t>14 April, 2022</a:t>
            </a:fld>
            <a:endParaRPr lang="en-US" dirty="0"/>
          </a:p>
        </p:txBody>
      </p:sp>
    </p:spTree>
    <p:extLst>
      <p:ext uri="{BB962C8B-B14F-4D97-AF65-F5344CB8AC3E}">
        <p14:creationId xmlns:p14="http://schemas.microsoft.com/office/powerpoint/2010/main" val="978847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2 lines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388043" y="256365"/>
            <a:ext cx="5388409" cy="1246495"/>
          </a:xfrm>
        </p:spPr>
        <p:txBody>
          <a:bodyPr/>
          <a:lstStyle/>
          <a:p>
            <a:r>
              <a:rPr lang="en-GB"/>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3810" y="1205473"/>
            <a:ext cx="878947" cy="140546"/>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9B358B89-FA03-894B-9B34-3AD1A40A9F87}" type="datetime3">
              <a:rPr lang="en-GB" smtClean="0"/>
              <a:t>14 April, 2022</a:t>
            </a:fld>
            <a:endParaRPr lang="en-US" dirty="0"/>
          </a:p>
        </p:txBody>
      </p:sp>
    </p:spTree>
    <p:extLst>
      <p:ext uri="{BB962C8B-B14F-4D97-AF65-F5344CB8AC3E}">
        <p14:creationId xmlns:p14="http://schemas.microsoft.com/office/powerpoint/2010/main" val="3452314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745ED1E8-6960-3D47-90C4-16534FF1BC65}" type="datetime3">
              <a:rPr lang="en-GB" smtClean="0"/>
              <a:t>14 April, 2022</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083930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B5BA1073-7662-6F40-AE28-55ABC5DA8CD7}" type="datetime3">
              <a:rPr lang="en-GB" smtClean="0"/>
              <a:t>14 April, 2022</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159972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AFDC32B0-FC21-164D-B2AE-427EDF0A5E43}" type="datetime3">
              <a:rPr lang="en-GB" smtClean="0"/>
              <a:t>14 April, 2022</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376254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2E7A7341-6E70-D44C-941B-80C4EBDDABB7}" type="datetime3">
              <a:rPr lang="en-GB" smtClean="0"/>
              <a:t>14 April, 2022</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917717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2A26A3F8-7E36-7142-AB35-4ABC934D5DC4}" type="datetime3">
              <a:rPr lang="en-GB" smtClean="0"/>
              <a:t>14 April, 2022</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65627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gular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20"/>
            <a:ext cx="7068923" cy="493818"/>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80000"/>
              </a:lnSpc>
              <a:defRPr sz="2800"/>
            </a:lvl1pPr>
            <a:lvl2pPr>
              <a:lnSpc>
                <a:spcPct val="80000"/>
              </a:lnSpc>
              <a:defRPr sz="2400">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560F7E0-9C0D-2D49-8531-0E815FA79E9D}" type="datetime3">
              <a:rPr lang="en-GB" smtClean="0"/>
              <a:t>14 April, 2022</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63169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20"/>
            <a:ext cx="7068923" cy="493818"/>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0" indent="0">
              <a:lnSpc>
                <a:spcPts val="2400"/>
              </a:lnSpc>
              <a:buFont typeface="Calibri" panose="020F0502020204030204" pitchFamily="34" charset="0"/>
              <a:buNone/>
              <a:defRPr b="0">
                <a:solidFill>
                  <a:schemeClr val="tx2">
                    <a:lumMod val="95000"/>
                    <a:lumOff val="5000"/>
                  </a:schemeClr>
                </a:solidFill>
              </a:defRPr>
            </a:lvl1pPr>
            <a:lvl2pPr>
              <a:lnSpc>
                <a:spcPts val="2400"/>
              </a:lnSpc>
              <a:defRPr/>
            </a:lvl2pPr>
            <a:lvl3pPr marL="715963" indent="-354013">
              <a:lnSpc>
                <a:spcPts val="2000"/>
              </a:lnSpc>
              <a:tabLst/>
              <a:defRPr lang="en-US" sz="2400" b="0" kern="1200" spc="-50" dirty="0" smtClean="0">
                <a:solidFill>
                  <a:schemeClr val="tx1"/>
                </a:solidFill>
                <a:latin typeface="Calibri" panose="020F0502020204030204" pitchFamily="34" charset="0"/>
                <a:ea typeface="+mj-ea"/>
                <a:cs typeface="+mj-cs"/>
              </a:defRPr>
            </a:lvl3pPr>
            <a:lvl4pPr>
              <a:lnSpc>
                <a:spcPts val="2000"/>
              </a:lnSpc>
              <a:defRPr/>
            </a:lvl4pPr>
            <a:lvl5pPr marL="1077913" indent="-361950">
              <a:lnSpc>
                <a:spcPts val="2000"/>
              </a:lnSpc>
              <a:defRPr/>
            </a:lvl5pPr>
          </a:lstStyle>
          <a:p>
            <a:pPr lvl="0"/>
            <a:r>
              <a:rPr lang="en-US"/>
              <a:t>Edit Master text styles</a:t>
            </a:r>
          </a:p>
          <a:p>
            <a:pPr lvl="1"/>
            <a:r>
              <a:rPr lang="en-US"/>
              <a:t>Second level</a:t>
            </a:r>
          </a:p>
          <a:p>
            <a:pPr lvl="2"/>
            <a:r>
              <a:rPr lang="en-US"/>
              <a:t>Third level</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560F7E0-9C0D-2D49-8531-0E815FA79E9D}" type="datetime3">
              <a:rPr lang="en-GB" smtClean="0"/>
              <a:t>14 April, 2022</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8992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 text box slide">
    <p:spTree>
      <p:nvGrpSpPr>
        <p:cNvPr id="1" name=""/>
        <p:cNvGrpSpPr/>
        <p:nvPr/>
      </p:nvGrpSpPr>
      <p:grpSpPr>
        <a:xfrm>
          <a:off x="0" y="0"/>
          <a:ext cx="0" cy="0"/>
          <a:chOff x="0" y="0"/>
          <a:chExt cx="0" cy="0"/>
        </a:xfrm>
      </p:grpSpPr>
      <p:sp>
        <p:nvSpPr>
          <p:cNvPr id="2" name="Title 1"/>
          <p:cNvSpPr>
            <a:spLocks noGrp="1"/>
          </p:cNvSpPr>
          <p:nvPr>
            <p:ph type="title"/>
          </p:nvPr>
        </p:nvSpPr>
        <p:spPr>
          <a:xfrm>
            <a:off x="388042" y="326919"/>
            <a:ext cx="7037185" cy="493819"/>
          </a:xfrm>
        </p:spPr>
        <p:txBody>
          <a:bodyPr/>
          <a:lstStyle/>
          <a:p>
            <a:r>
              <a:rPr lang="en-US"/>
              <a:t>Click to edit Master title style</a:t>
            </a:r>
            <a:endParaRPr lang="en-GB"/>
          </a:p>
        </p:txBody>
      </p:sp>
      <p:sp>
        <p:nvSpPr>
          <p:cNvPr id="3" name="Content Placeholder 2"/>
          <p:cNvSpPr>
            <a:spLocks noGrp="1"/>
          </p:cNvSpPr>
          <p:nvPr>
            <p:ph idx="1"/>
          </p:nvPr>
        </p:nvSpPr>
        <p:spPr>
          <a:xfrm>
            <a:off x="375470" y="1256734"/>
            <a:ext cx="3390586"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p:cNvSpPr>
            <a:spLocks noGrp="1"/>
          </p:cNvSpPr>
          <p:nvPr>
            <p:ph idx="12"/>
          </p:nvPr>
        </p:nvSpPr>
        <p:spPr>
          <a:xfrm>
            <a:off x="4034642" y="1256734"/>
            <a:ext cx="3390586"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E7BB62AC-DBC0-F640-92EC-7B48F07DED43}" type="datetime3">
              <a:rPr lang="en-GB" smtClean="0"/>
              <a:t>14 April, 2022</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051539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2" y="326919"/>
            <a:ext cx="7035143" cy="493819"/>
          </a:xfrm>
        </p:spPr>
        <p:txBody>
          <a:bodyPr/>
          <a:lstStyle/>
          <a:p>
            <a:r>
              <a:rPr lang="en-US"/>
              <a:t>Click to edit Master title style</a:t>
            </a:r>
            <a:endParaRPr lang="en-GB"/>
          </a:p>
        </p:txBody>
      </p:sp>
      <p:sp>
        <p:nvSpPr>
          <p:cNvPr id="3" name="Content Placeholder 2"/>
          <p:cNvSpPr>
            <a:spLocks noGrp="1"/>
          </p:cNvSpPr>
          <p:nvPr>
            <p:ph idx="1"/>
          </p:nvPr>
        </p:nvSpPr>
        <p:spPr>
          <a:xfrm>
            <a:off x="375470" y="1256734"/>
            <a:ext cx="7047716" cy="3062391"/>
          </a:xfrm>
        </p:spPr>
        <p:txBody>
          <a:bodyPr numCol="2" spcCol="288000"/>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D0F0202F-4CBE-5349-963C-01099BEDC548}" type="datetime3">
              <a:rPr lang="en-GB" smtClean="0"/>
              <a:t>14 April, 2022</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75127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7047658" cy="493819"/>
          </a:xfrm>
        </p:spPr>
        <p:txBody>
          <a:bodyPr/>
          <a:lstStyle/>
          <a:p>
            <a:r>
              <a:rPr lang="en-US"/>
              <a:t>Click to edit Master title style</a:t>
            </a:r>
            <a:endParaRPr lang="en-GB"/>
          </a:p>
        </p:txBody>
      </p:sp>
      <p:sp>
        <p:nvSpPr>
          <p:cNvPr id="3" name="Content Placeholder 2"/>
          <p:cNvSpPr>
            <a:spLocks noGrp="1"/>
          </p:cNvSpPr>
          <p:nvPr>
            <p:ph idx="1"/>
          </p:nvPr>
        </p:nvSpPr>
        <p:spPr>
          <a:xfrm>
            <a:off x="375470" y="1256734"/>
            <a:ext cx="3679798"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p:cNvSpPr>
            <a:spLocks noGrp="1"/>
          </p:cNvSpPr>
          <p:nvPr>
            <p:ph type="pic" sz="quarter" idx="12"/>
          </p:nvPr>
        </p:nvSpPr>
        <p:spPr>
          <a:xfrm>
            <a:off x="4639981" y="1295399"/>
            <a:ext cx="4124607" cy="3048873"/>
          </a:xfrm>
        </p:spPr>
        <p:txBody>
          <a:bodyPr/>
          <a:lstStyle/>
          <a:p>
            <a:r>
              <a:rPr lang="en-US" dirty="0"/>
              <a:t>Click icon to add picture</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46DC858-F03D-564D-B915-4EAA96B26C2B}" type="datetime3">
              <a:rPr lang="en-GB" smtClean="0"/>
              <a:t>14 April, 2022</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9756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5393631" cy="493819"/>
          </a:xfrm>
        </p:spPr>
        <p:txBody>
          <a:bodyPr/>
          <a:lstStyle>
            <a:lvl1pPr>
              <a:defRPr sz="4000"/>
            </a:lvl1pPr>
          </a:lstStyle>
          <a:p>
            <a:r>
              <a:rPr lang="en-US"/>
              <a:t>Click to edit Master title style</a:t>
            </a:r>
            <a:endParaRPr lang="en-GB"/>
          </a:p>
        </p:txBody>
      </p:sp>
      <p:sp>
        <p:nvSpPr>
          <p:cNvPr id="6"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C89860A9-C8F6-5641-983D-303BDE492943}" type="datetime3">
              <a:rPr lang="en-GB" smtClean="0"/>
              <a:t>14 April, 2022</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7" name="Picture Placeholder 7"/>
          <p:cNvSpPr>
            <a:spLocks noGrp="1"/>
          </p:cNvSpPr>
          <p:nvPr>
            <p:ph type="pic" sz="quarter" idx="12"/>
          </p:nvPr>
        </p:nvSpPr>
        <p:spPr>
          <a:xfrm>
            <a:off x="403257" y="1295399"/>
            <a:ext cx="8361331" cy="3048873"/>
          </a:xfrm>
        </p:spPr>
        <p:txBody>
          <a:bodyPr/>
          <a:lstStyle/>
          <a:p>
            <a:r>
              <a:rPr lang="en-US" dirty="0"/>
              <a:t>Click icon to add picture</a:t>
            </a:r>
            <a:endParaRPr lang="en-GB" dirty="0"/>
          </a:p>
        </p:txBody>
      </p:sp>
    </p:spTree>
    <p:extLst>
      <p:ext uri="{BB962C8B-B14F-4D97-AF65-F5344CB8AC3E}">
        <p14:creationId xmlns:p14="http://schemas.microsoft.com/office/powerpoint/2010/main" val="231633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4595752"/>
            <a:ext cx="9144000" cy="547748"/>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88044" y="326919"/>
            <a:ext cx="5393631" cy="493819"/>
          </a:xfrm>
        </p:spPr>
        <p:txBody>
          <a:bodyPr/>
          <a:lstStyle>
            <a:lvl1pPr>
              <a:defRPr sz="4000">
                <a:solidFill>
                  <a:schemeClr val="bg1"/>
                </a:solidFill>
              </a:defRPr>
            </a:lvl1pPr>
          </a:lstStyle>
          <a:p>
            <a:r>
              <a:rPr lang="en-US"/>
              <a:t>Click to edit Master title style</a:t>
            </a:r>
            <a:endParaRPr lang="en-GB"/>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3101" y="381701"/>
            <a:ext cx="463550" cy="165731"/>
          </a:xfrm>
          <a:prstGeom prst="rect">
            <a:avLst/>
          </a:prstGeom>
        </p:spPr>
      </p:pic>
      <p:sp>
        <p:nvSpPr>
          <p:cNvPr id="15"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0883313-83E3-9442-9127-CC9B3286B845}" type="datetime3">
              <a:rPr lang="en-GB" smtClean="0"/>
              <a:t>14 April, 2022</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10" name="Rectangle 9"/>
          <p:cNvSpPr/>
          <p:nvPr userDrawn="1"/>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
        <p:nvSpPr>
          <p:cNvPr id="11" name="Picture Placeholder 7"/>
          <p:cNvSpPr>
            <a:spLocks noGrp="1"/>
          </p:cNvSpPr>
          <p:nvPr>
            <p:ph type="pic" sz="quarter" idx="12"/>
          </p:nvPr>
        </p:nvSpPr>
        <p:spPr>
          <a:xfrm>
            <a:off x="403257" y="1295399"/>
            <a:ext cx="8361331" cy="3048873"/>
          </a:xfrm>
        </p:spPr>
        <p:txBody>
          <a:bodyPr/>
          <a:lstStyle>
            <a:lvl1pPr>
              <a:defRPr>
                <a:solidFill>
                  <a:schemeClr val="bg1"/>
                </a:solidFill>
              </a:defRPr>
            </a:lvl1pPr>
          </a:lstStyle>
          <a:p>
            <a:r>
              <a:rPr lang="en-US" dirty="0"/>
              <a:t>Click icon to add picture</a:t>
            </a:r>
            <a:endParaRPr lang="en-GB" dirty="0"/>
          </a:p>
        </p:txBody>
      </p:sp>
    </p:spTree>
    <p:extLst>
      <p:ext uri="{BB962C8B-B14F-4D97-AF65-F5344CB8AC3E}">
        <p14:creationId xmlns:p14="http://schemas.microsoft.com/office/powerpoint/2010/main" val="182978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5.xml"/><Relationship Id="rId7"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20.xml"/><Relationship Id="rId7" Type="http://schemas.openxmlformats.org/officeDocument/2006/relationships/image" Target="../media/image1.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25.xml"/><Relationship Id="rId7" Type="http://schemas.openxmlformats.org/officeDocument/2006/relationships/image" Target="../media/image14.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4595752"/>
            <a:ext cx="9144000" cy="547748"/>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388042" y="326919"/>
            <a:ext cx="7065029" cy="928687"/>
          </a:xfrm>
          <a:prstGeom prst="rect">
            <a:avLst/>
          </a:prstGeom>
        </p:spPr>
        <p:txBody>
          <a:bodyPr vert="horz" wrap="square" lIns="0" tIns="0" rIns="0" bIns="0" rtlCol="0" anchor="t">
            <a:noAutofit/>
          </a:bodyPr>
          <a:lstStyle/>
          <a:p>
            <a:r>
              <a:rPr lang="en-US"/>
              <a:t>Click to edit Master title style</a:t>
            </a:r>
            <a:endParaRPr lang="en-GB"/>
          </a:p>
        </p:txBody>
      </p:sp>
      <p:sp>
        <p:nvSpPr>
          <p:cNvPr id="3" name="Text Placeholder 2"/>
          <p:cNvSpPr>
            <a:spLocks noGrp="1"/>
          </p:cNvSpPr>
          <p:nvPr>
            <p:ph type="body" idx="1"/>
          </p:nvPr>
        </p:nvSpPr>
        <p:spPr>
          <a:xfrm>
            <a:off x="375469" y="1256734"/>
            <a:ext cx="7081498" cy="306239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mba.em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93101" y="381537"/>
            <a:ext cx="463550" cy="166059"/>
          </a:xfrm>
          <a:prstGeom prst="rect">
            <a:avLst/>
          </a:prstGeom>
        </p:spPr>
      </p:pic>
      <p:sp>
        <p:nvSpPr>
          <p:cNvPr id="9" name="Rectangle 8"/>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
        <p:nvSpPr>
          <p:cNvPr id="4"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6" name="Date Placeholder 5"/>
          <p:cNvSpPr>
            <a:spLocks noGrp="1"/>
          </p:cNvSpPr>
          <p:nvPr>
            <p:ph type="dt" sz="half" idx="2"/>
          </p:nvPr>
        </p:nvSpPr>
        <p:spPr>
          <a:xfrm>
            <a:off x="388042"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77479CD-D821-734C-82AB-22C660C38FD4}" type="datetime3">
              <a:rPr lang="en-GB" smtClean="0"/>
              <a:t>14 April, 2022</a:t>
            </a:fld>
            <a:endParaRPr lang="en-US" dirty="0"/>
          </a:p>
        </p:txBody>
      </p:sp>
    </p:spTree>
    <p:extLst>
      <p:ext uri="{BB962C8B-B14F-4D97-AF65-F5344CB8AC3E}">
        <p14:creationId xmlns:p14="http://schemas.microsoft.com/office/powerpoint/2010/main" val="132544529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50" r:id="rId3"/>
    <p:sldLayoutId id="2147483682" r:id="rId4"/>
    <p:sldLayoutId id="2147483673" r:id="rId5"/>
    <p:sldLayoutId id="2147483680" r:id="rId6"/>
    <p:sldLayoutId id="2147483674" r:id="rId7"/>
    <p:sldLayoutId id="2147483675" r:id="rId8"/>
    <p:sldLayoutId id="2147483676" r:id="rId9"/>
    <p:sldLayoutId id="2147483677" r:id="rId10"/>
    <p:sldLayoutId id="2147483678" r:id="rId11"/>
    <p:sldLayoutId id="2147483679" r:id="rId12"/>
  </p:sldLayoutIdLst>
  <p:hf hdr="0" ftr="0"/>
  <p:txStyles>
    <p:title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4" y="256365"/>
            <a:ext cx="5396602" cy="1246495"/>
          </a:xfrm>
          <a:prstGeom prst="rect">
            <a:avLst/>
          </a:prstGeom>
        </p:spPr>
        <p:txBody>
          <a:bodyPr vert="horz" wrap="square" lIns="0" tIns="0" rIns="0" bIns="0" rtlCol="0" anchor="t">
            <a:noAutofit/>
          </a:bodyPr>
          <a:lstStyle/>
          <a:p>
            <a:r>
              <a:rPr lang="en-GB"/>
              <a:t>Click to edit </a:t>
            </a:r>
            <a:br>
              <a:rPr lang="en-GB"/>
            </a:br>
            <a:r>
              <a:rPr lang="en-GB"/>
              <a:t>Master title style</a:t>
            </a:r>
          </a:p>
        </p:txBody>
      </p:sp>
      <p:sp>
        <p:nvSpPr>
          <p:cNvPr id="3" name="Text Placeholder 2"/>
          <p:cNvSpPr>
            <a:spLocks noGrp="1"/>
          </p:cNvSpPr>
          <p:nvPr>
            <p:ph type="body" idx="1"/>
          </p:nvPr>
        </p:nvSpPr>
        <p:spPr>
          <a:xfrm>
            <a:off x="375469" y="2328407"/>
            <a:ext cx="5232745" cy="1977890"/>
          </a:xfrm>
          <a:prstGeom prst="rect">
            <a:avLst/>
          </a:prstGeom>
        </p:spPr>
        <p:txBody>
          <a:bodyPr vert="horz" lIns="0" tIns="0" rIns="0" bIns="0" rtlCol="0">
            <a:noAutofit/>
          </a:bodyPr>
          <a:lstStyle/>
          <a:p>
            <a:pPr lvl="0"/>
            <a:r>
              <a:rPr lang="en-GB"/>
              <a:t>Click to edit Master text styles</a:t>
            </a:r>
          </a:p>
          <a:p>
            <a:pPr lvl="1"/>
            <a:r>
              <a:rPr lang="en-GB"/>
              <a:t>Second level</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0753" y="382030"/>
            <a:ext cx="1067981" cy="381831"/>
          </a:xfrm>
          <a:prstGeom prst="rect">
            <a:avLst/>
          </a:prstGeom>
        </p:spPr>
      </p:pic>
      <p:pic>
        <p:nvPicPr>
          <p:cNvPr id="12" name="Picture 11" descr="logoH.em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7684755" y="4144435"/>
            <a:ext cx="473891" cy="473891"/>
          </a:xfrm>
          <a:prstGeom prst="rect">
            <a:avLst/>
          </a:prstGeom>
        </p:spPr>
      </p:pic>
      <p:sp>
        <p:nvSpPr>
          <p:cNvPr id="15"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56FEBB99-03FC-C74A-B7BF-B5627E0A13F5}" type="datetime3">
              <a:rPr lang="en-GB" smtClean="0"/>
              <a:t>14 April, 2022</a:t>
            </a:fld>
            <a:endParaRPr lang="en-US" dirty="0"/>
          </a:p>
        </p:txBody>
      </p:sp>
      <p:sp>
        <p:nvSpPr>
          <p:cNvPr id="11" name="Rectangle 10"/>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1869382856"/>
      </p:ext>
    </p:extLst>
  </p:cSld>
  <p:clrMap bg1="lt1" tx1="dk1" bg2="lt2" tx2="dk2" accent1="accent1" accent2="accent2" accent3="accent3" accent4="accent4" accent5="accent5" accent6="accent6" hlink="hlink" folHlink="folHlink"/>
  <p:sldLayoutIdLst>
    <p:sldLayoutId id="2147483654" r:id="rId1"/>
    <p:sldLayoutId id="2147483657" r:id="rId2"/>
    <p:sldLayoutId id="2147483658" r:id="rId3"/>
    <p:sldLayoutId id="2147483659" r:id="rId4"/>
    <p:sldLayoutId id="2147483660" r:id="rId5"/>
  </p:sldLayoutIdLst>
  <p:hf hdr="0" ftr="0"/>
  <p:txStyles>
    <p:titleStyle>
      <a:lvl1pPr algn="l" defTabSz="457200" rtl="0" eaLnBrk="1" latinLnBrk="0" hangingPunct="1">
        <a:lnSpc>
          <a:spcPts val="4800"/>
        </a:lnSpc>
        <a:spcBef>
          <a:spcPct val="0"/>
        </a:spcBef>
        <a:buNone/>
        <a:defRPr sz="4600" kern="1200" spc="-50">
          <a:solidFill>
            <a:srgbClr val="FFFFFF"/>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bg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bg1"/>
          </a:solidFill>
          <a:latin typeface="Calibri"/>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4380995"/>
            <a:ext cx="9144000" cy="762505"/>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388043" y="256365"/>
            <a:ext cx="5388409" cy="1246495"/>
          </a:xfrm>
          <a:prstGeom prst="rect">
            <a:avLst/>
          </a:prstGeom>
        </p:spPr>
        <p:txBody>
          <a:bodyPr vert="horz" lIns="0" tIns="0" rIns="0" bIns="0" rtlCol="0" anchor="t">
            <a:noAutofit/>
          </a:bodyPr>
          <a:lstStyle/>
          <a:p>
            <a:r>
              <a:rPr lang="en-GB"/>
              <a:t>Click to edit </a:t>
            </a:r>
            <a:br>
              <a:rPr lang="en-GB"/>
            </a:br>
            <a:r>
              <a:rPr lang="en-GB"/>
              <a:t>Master title style</a:t>
            </a:r>
          </a:p>
        </p:txBody>
      </p:sp>
      <p:sp>
        <p:nvSpPr>
          <p:cNvPr id="3" name="Text Placeholder 2"/>
          <p:cNvSpPr>
            <a:spLocks noGrp="1"/>
          </p:cNvSpPr>
          <p:nvPr>
            <p:ph type="body" idx="1"/>
          </p:nvPr>
        </p:nvSpPr>
        <p:spPr>
          <a:xfrm>
            <a:off x="375469" y="2328407"/>
            <a:ext cx="5232745" cy="1977890"/>
          </a:xfrm>
          <a:prstGeom prst="rect">
            <a:avLst/>
          </a:prstGeom>
        </p:spPr>
        <p:txBody>
          <a:bodyPr vert="horz" lIns="0" tIns="0" rIns="0" bIns="0" rtlCol="0">
            <a:noAutofit/>
          </a:bodyPr>
          <a:lstStyle/>
          <a:p>
            <a:pPr lvl="0"/>
            <a:r>
              <a:rPr lang="en-GB"/>
              <a:t>Click to edit Master text styles</a:t>
            </a:r>
          </a:p>
          <a:p>
            <a:pPr lvl="1"/>
            <a:r>
              <a:rPr lang="en-GB"/>
              <a:t>Second level</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1805" y="382030"/>
            <a:ext cx="1065877" cy="381831"/>
          </a:xfrm>
          <a:prstGeom prst="rect">
            <a:avLst/>
          </a:prstGeom>
        </p:spPr>
      </p:pic>
      <p:pic>
        <p:nvPicPr>
          <p:cNvPr id="13" name="Picture 12" descr="logoH.emf"/>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7684755" y="4144435"/>
            <a:ext cx="473891" cy="473891"/>
          </a:xfrm>
          <a:prstGeom prst="rect">
            <a:avLst/>
          </a:prstGeom>
        </p:spPr>
      </p:pic>
      <p:sp>
        <p:nvSpPr>
          <p:cNvPr id="14"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203FB0CC-8AF4-BA4B-B36A-B43D25A23C26}" type="datetime3">
              <a:rPr lang="en-GB" smtClean="0"/>
              <a:t>14 April, 2022</a:t>
            </a:fld>
            <a:endParaRPr lang="en-US" dirty="0"/>
          </a:p>
        </p:txBody>
      </p:sp>
      <p:sp>
        <p:nvSpPr>
          <p:cNvPr id="17" name="Rectangle 16"/>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Tree>
    <p:extLst>
      <p:ext uri="{BB962C8B-B14F-4D97-AF65-F5344CB8AC3E}">
        <p14:creationId xmlns:p14="http://schemas.microsoft.com/office/powerpoint/2010/main" val="3850736126"/>
      </p:ext>
    </p:extLst>
  </p:cSld>
  <p:clrMap bg1="lt1" tx1="dk1" bg2="lt2" tx2="dk2" accent1="accent1" accent2="accent2" accent3="accent3" accent4="accent4" accent5="accent5" accent6="accent6" hlink="hlink" folHlink="folHlink"/>
  <p:sldLayoutIdLst>
    <p:sldLayoutId id="2147483656" r:id="rId1"/>
    <p:sldLayoutId id="2147483661" r:id="rId2"/>
    <p:sldLayoutId id="2147483662" r:id="rId3"/>
    <p:sldLayoutId id="2147483663" r:id="rId4"/>
    <p:sldLayoutId id="2147483664" r:id="rId5"/>
  </p:sldLayoutIdLst>
  <p:hf hdr="0" ftr="0"/>
  <p:txStyles>
    <p:titleStyle>
      <a:lvl1pPr algn="l" defTabSz="457200" rtl="0" eaLnBrk="1" latinLnBrk="0" hangingPunct="1">
        <a:lnSpc>
          <a:spcPts val="4800"/>
        </a:lnSpc>
        <a:spcBef>
          <a:spcPct val="0"/>
        </a:spcBef>
        <a:buNone/>
        <a:defRPr sz="4600" kern="1200" spc="-50">
          <a:solidFill>
            <a:schemeClr val="tx1"/>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mn-cs"/>
        </a:defRPr>
      </a:lvl2pPr>
      <a:lvl3pPr marL="233363" indent="-233363"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3pPr>
      <a:lvl4pPr marL="473075" indent="-228600" algn="l" defTabSz="541338"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4pPr>
      <a:lvl5pPr marL="719138" indent="-230188"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4" y="256365"/>
            <a:ext cx="5396602" cy="1246495"/>
          </a:xfrm>
          <a:prstGeom prst="rect">
            <a:avLst/>
          </a:prstGeom>
        </p:spPr>
        <p:txBody>
          <a:bodyPr vert="horz" lIns="0" tIns="0" rIns="0" bIns="0" rtlCol="0" anchor="t">
            <a:noAutofit/>
          </a:bodyPr>
          <a:lstStyle/>
          <a:p>
            <a:r>
              <a:rPr lang="en-GB"/>
              <a:t>Click to edit </a:t>
            </a:r>
            <a:br>
              <a:rPr lang="en-GB"/>
            </a:br>
            <a:r>
              <a:rPr lang="en-GB"/>
              <a:t>Master title style</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3101" y="381701"/>
            <a:ext cx="463550" cy="165731"/>
          </a:xfrm>
          <a:prstGeom prst="rect">
            <a:avLst/>
          </a:prstGeom>
        </p:spPr>
      </p:pic>
      <p:sp>
        <p:nvSpPr>
          <p:cNvPr id="11"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
        <p:nvSpPr>
          <p:cNvPr id="13"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0ABF9059-2BCA-7548-ABD1-121CD61CD08A}" type="datetime3">
              <a:rPr lang="en-GB" smtClean="0"/>
              <a:t>14 April, 2022</a:t>
            </a:fld>
            <a:endParaRPr lang="en-US" dirty="0"/>
          </a:p>
        </p:txBody>
      </p:sp>
      <p:sp>
        <p:nvSpPr>
          <p:cNvPr id="10" name="Rectangle 9"/>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287271242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hdr="0" ftr="0"/>
  <p:txStyles>
    <p:titleStyle>
      <a:lvl1pPr algn="l" defTabSz="457200" rtl="0" eaLnBrk="1" latinLnBrk="0" hangingPunct="1">
        <a:lnSpc>
          <a:spcPts val="4800"/>
        </a:lnSpc>
        <a:spcBef>
          <a:spcPct val="0"/>
        </a:spcBef>
        <a:buNone/>
        <a:defRPr sz="4600" kern="1200" spc="-50">
          <a:solidFill>
            <a:schemeClr val="bg1"/>
          </a:solidFill>
          <a:latin typeface="Calibri Light"/>
          <a:ea typeface="+mj-ea"/>
          <a:cs typeface="+mj-cs"/>
        </a:defRPr>
      </a:lvl1pPr>
    </p:titleStyle>
    <p:bodyStyle>
      <a:lvl1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Calibri"/>
        </a:defRPr>
      </a:lvl1pPr>
      <a:lvl2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bma.org.uk/advice-and-support/gp-practices/managing-workload/safe-working-in-general-practice" TargetMode="External"/><Relationship Id="rId2" Type="http://schemas.openxmlformats.org/officeDocument/2006/relationships/hyperlink" Target="http://www.bma.org.uk/pay-and-contracts/contracts/gp-contract/gp-contract-changes-england-20222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375469" y="2328407"/>
            <a:ext cx="6131348" cy="1977890"/>
          </a:xfrm>
        </p:spPr>
        <p:txBody>
          <a:bodyPr/>
          <a:lstStyle/>
          <a:p>
            <a:r>
              <a:rPr lang="en-GB" dirty="0"/>
              <a:t>GPC England</a:t>
            </a:r>
          </a:p>
        </p:txBody>
      </p:sp>
      <p:sp>
        <p:nvSpPr>
          <p:cNvPr id="4" name="Title 3"/>
          <p:cNvSpPr>
            <a:spLocks noGrp="1"/>
          </p:cNvSpPr>
          <p:nvPr>
            <p:ph type="title"/>
          </p:nvPr>
        </p:nvSpPr>
        <p:spPr/>
        <p:txBody>
          <a:bodyPr/>
          <a:lstStyle/>
          <a:p>
            <a:r>
              <a:rPr lang="en-GB" dirty="0"/>
              <a:t>GP contract 2022/23 update</a:t>
            </a:r>
          </a:p>
        </p:txBody>
      </p:sp>
      <p:sp>
        <p:nvSpPr>
          <p:cNvPr id="3" name="Date Placeholder 2"/>
          <p:cNvSpPr>
            <a:spLocks noGrp="1"/>
          </p:cNvSpPr>
          <p:nvPr>
            <p:ph type="dt" sz="half" idx="2"/>
          </p:nvPr>
        </p:nvSpPr>
        <p:spPr/>
        <p:txBody>
          <a:bodyPr/>
          <a:lstStyle/>
          <a:p>
            <a:fld id="{DCA246D6-0145-8F42-988A-D1647772ACB2}" type="datetime3">
              <a:rPr lang="en-GB" smtClean="0"/>
              <a:t>14 April, 2022</a:t>
            </a:fld>
            <a:endParaRPr lang="en-US" dirty="0"/>
          </a:p>
        </p:txBody>
      </p:sp>
    </p:spTree>
    <p:extLst>
      <p:ext uri="{BB962C8B-B14F-4D97-AF65-F5344CB8AC3E}">
        <p14:creationId xmlns:p14="http://schemas.microsoft.com/office/powerpoint/2010/main" val="200944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Network Contract DES</a:t>
            </a:r>
          </a:p>
        </p:txBody>
      </p:sp>
      <p:sp>
        <p:nvSpPr>
          <p:cNvPr id="3" name="Content Placeholder 2"/>
          <p:cNvSpPr>
            <a:spLocks noGrp="1"/>
          </p:cNvSpPr>
          <p:nvPr>
            <p:ph idx="1"/>
          </p:nvPr>
        </p:nvSpPr>
        <p:spPr>
          <a:xfrm>
            <a:off x="375468" y="1057524"/>
            <a:ext cx="8173747" cy="3261602"/>
          </a:xfrm>
        </p:spPr>
        <p:txBody>
          <a:bodyPr/>
          <a:lstStyle/>
          <a:p>
            <a:pPr marL="457200" indent="-457200">
              <a:lnSpc>
                <a:spcPct val="100000"/>
              </a:lnSpc>
              <a:spcAft>
                <a:spcPts val="1200"/>
              </a:spcAft>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NHSEI is planning to implement changes to the PCN DES; while some of the principles were agreed in the five year framework, many of the details have not been agreed by GPC England</a:t>
            </a:r>
          </a:p>
          <a:p>
            <a:pPr marL="457200" indent="-457200">
              <a:lnSpc>
                <a:spcPct val="100000"/>
              </a:lnSpc>
              <a:spcAft>
                <a:spcPts val="1200"/>
              </a:spcAft>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Practices are reminded that the PCN DES and all it entails (Extended Hours Access and Enhanced Access, Medication Review and Medicines Optimisation, Enhanced Health in Care Homes, Early Cancer Diagnosis, CVD Prevention and Diagnosis, Tackling Neighbourhood Health Inequalities, Anticipatory Care, Personalised Care), IIF (prevention and tackling health inequalities and providing high quality care),are optional</a:t>
            </a:r>
          </a:p>
          <a:p>
            <a:pPr marL="457200" indent="-457200">
              <a:lnSpc>
                <a:spcPct val="100000"/>
              </a:lnSpc>
              <a:spcAft>
                <a:spcPts val="1200"/>
              </a:spcAft>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If practices decide they cannot accommodate the below changes and their patients would be better supported outside of the PCN DES, they are able to opt-out</a:t>
            </a:r>
          </a:p>
        </p:txBody>
      </p:sp>
      <p:sp>
        <p:nvSpPr>
          <p:cNvPr id="4" name="Date Placeholder 3"/>
          <p:cNvSpPr>
            <a:spLocks noGrp="1"/>
          </p:cNvSpPr>
          <p:nvPr>
            <p:ph type="dt" sz="half" idx="2"/>
          </p:nvPr>
        </p:nvSpPr>
        <p:spPr/>
        <p:txBody>
          <a:bodyPr/>
          <a:lstStyle/>
          <a:p>
            <a:fld id="{3FFC9BE3-63B7-8B4B-8F7F-E2147C04187A}" type="datetime3">
              <a:rPr lang="en-GB" smtClean="0"/>
              <a:t>14 April, 2022</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10</a:t>
            </a:fld>
            <a:endParaRPr lang="en-GB" dirty="0"/>
          </a:p>
        </p:txBody>
      </p:sp>
    </p:spTree>
    <p:extLst>
      <p:ext uri="{BB962C8B-B14F-4D97-AF65-F5344CB8AC3E}">
        <p14:creationId xmlns:p14="http://schemas.microsoft.com/office/powerpoint/2010/main" val="1147445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69" y="220239"/>
            <a:ext cx="7068923" cy="493819"/>
          </a:xfrm>
        </p:spPr>
        <p:txBody>
          <a:bodyPr/>
          <a:lstStyle/>
          <a:p>
            <a:r>
              <a:rPr lang="en-GB" dirty="0"/>
              <a:t>PCN Enhanced Access</a:t>
            </a:r>
          </a:p>
        </p:txBody>
      </p:sp>
      <p:sp>
        <p:nvSpPr>
          <p:cNvPr id="3" name="Content Placeholder 2"/>
          <p:cNvSpPr>
            <a:spLocks noGrp="1"/>
          </p:cNvSpPr>
          <p:nvPr>
            <p:ph idx="1"/>
          </p:nvPr>
        </p:nvSpPr>
        <p:spPr>
          <a:xfrm>
            <a:off x="375469" y="820738"/>
            <a:ext cx="8449554" cy="3498387"/>
          </a:xfrm>
        </p:spPr>
        <p:txBody>
          <a:bodyPr/>
          <a:lstStyle/>
          <a:p>
            <a:pPr marL="285750" indent="-285750">
              <a:lnSpc>
                <a:spcPct val="100000"/>
              </a:lnSpc>
              <a:spcAft>
                <a:spcPts val="0"/>
              </a:spcAft>
              <a:buFont typeface="Arial" panose="020B0604020202020204" pitchFamily="34" charset="0"/>
              <a:buChar char="•"/>
            </a:pPr>
            <a:r>
              <a:rPr lang="en-GB" sz="1600" dirty="0">
                <a:solidFill>
                  <a:schemeClr val="accent1">
                    <a:lumMod val="75000"/>
                  </a:schemeClr>
                </a:solidFill>
                <a:latin typeface="+mn-lt"/>
                <a:cs typeface="Calibri Light" panose="020F0302020204030204" pitchFamily="34" charset="0"/>
              </a:rPr>
              <a:t>The planned transfer of current CCG-commissioned extended access services was delayed as a result of the COVID-19 pandemic and delivery will now start from October 2022, with preparatory work from April 2022</a:t>
            </a:r>
          </a:p>
          <a:p>
            <a:pPr marL="285750" indent="-285750">
              <a:lnSpc>
                <a:spcPct val="100000"/>
              </a:lnSpc>
              <a:spcAft>
                <a:spcPts val="0"/>
              </a:spcAft>
              <a:buFont typeface="Arial" panose="020B0604020202020204" pitchFamily="34" charset="0"/>
              <a:buChar char="•"/>
            </a:pPr>
            <a:endParaRPr lang="en-GB" sz="1600" dirty="0">
              <a:solidFill>
                <a:schemeClr val="accent1">
                  <a:lumMod val="75000"/>
                </a:schemeClr>
              </a:solidFill>
              <a:latin typeface="+mn-lt"/>
              <a:cs typeface="Calibri Light" panose="020F0302020204030204" pitchFamily="34" charset="0"/>
            </a:endParaRPr>
          </a:p>
          <a:p>
            <a:pPr marL="285750" indent="-285750">
              <a:lnSpc>
                <a:spcPct val="100000"/>
              </a:lnSpc>
              <a:spcAft>
                <a:spcPts val="0"/>
              </a:spcAft>
              <a:buFont typeface="Arial" panose="020B0604020202020204" pitchFamily="34" charset="0"/>
              <a:buChar char="•"/>
            </a:pPr>
            <a:r>
              <a:rPr lang="en-GB" sz="1600" dirty="0">
                <a:solidFill>
                  <a:schemeClr val="accent1">
                    <a:lumMod val="75000"/>
                  </a:schemeClr>
                </a:solidFill>
                <a:latin typeface="+mn-lt"/>
                <a:cs typeface="Calibri Light" panose="020F0302020204030204" pitchFamily="34" charset="0"/>
              </a:rPr>
              <a:t>PCNs will be expected to provide a range of general practice services during enhanced access network standard hours (6.30pm-8pm weekday evenings and 9am-5pm on Saturdays), including vaccinations</a:t>
            </a:r>
          </a:p>
          <a:p>
            <a:pPr marL="285750" indent="-285750">
              <a:lnSpc>
                <a:spcPct val="100000"/>
              </a:lnSpc>
              <a:spcAft>
                <a:spcPts val="0"/>
              </a:spcAft>
              <a:buFont typeface="Arial" panose="020B0604020202020204" pitchFamily="34" charset="0"/>
              <a:buChar char="•"/>
            </a:pPr>
            <a:endParaRPr lang="en-GB" sz="1600" dirty="0">
              <a:solidFill>
                <a:schemeClr val="accent1">
                  <a:lumMod val="75000"/>
                </a:schemeClr>
              </a:solidFill>
              <a:latin typeface="+mn-lt"/>
              <a:cs typeface="Calibri Light" panose="020F0302020204030204" pitchFamily="34" charset="0"/>
            </a:endParaRPr>
          </a:p>
          <a:p>
            <a:pPr marL="285750" indent="-285750">
              <a:lnSpc>
                <a:spcPct val="100000"/>
              </a:lnSpc>
              <a:spcAft>
                <a:spcPts val="0"/>
              </a:spcAft>
              <a:buFont typeface="Arial" panose="020B0604020202020204" pitchFamily="34" charset="0"/>
              <a:buChar char="•"/>
            </a:pPr>
            <a:r>
              <a:rPr lang="en-GB" sz="1600" dirty="0">
                <a:solidFill>
                  <a:schemeClr val="accent1">
                    <a:lumMod val="75000"/>
                  </a:schemeClr>
                </a:solidFill>
                <a:latin typeface="+mn-lt"/>
                <a:cs typeface="Calibri Light" panose="020F0302020204030204" pitchFamily="34" charset="0"/>
              </a:rPr>
              <a:t>No additional requirement to deliver services on Sundays, however, PCNs will be able to provide a proportion of enhanced access outside of these hours, for example early morning or on a Sunday, where agreed with the commissioner</a:t>
            </a:r>
          </a:p>
          <a:p>
            <a:pPr marL="285750" indent="-285750">
              <a:lnSpc>
                <a:spcPct val="100000"/>
              </a:lnSpc>
              <a:spcAft>
                <a:spcPts val="0"/>
              </a:spcAft>
              <a:buFont typeface="Arial" panose="020B0604020202020204" pitchFamily="34" charset="0"/>
              <a:buChar char="•"/>
            </a:pPr>
            <a:endParaRPr lang="en-GB" sz="1600" dirty="0">
              <a:solidFill>
                <a:schemeClr val="accent1">
                  <a:lumMod val="75000"/>
                </a:schemeClr>
              </a:solidFill>
              <a:latin typeface="+mn-lt"/>
              <a:cs typeface="Calibri Light" panose="020F0302020204030204" pitchFamily="34" charset="0"/>
            </a:endParaRPr>
          </a:p>
          <a:p>
            <a:pPr marL="285750" indent="-285750">
              <a:lnSpc>
                <a:spcPct val="100000"/>
              </a:lnSpc>
              <a:spcAft>
                <a:spcPts val="0"/>
              </a:spcAft>
              <a:buFont typeface="Arial" panose="020B0604020202020204" pitchFamily="34" charset="0"/>
              <a:buChar char="•"/>
            </a:pPr>
            <a:r>
              <a:rPr lang="en-GB" sz="1600" dirty="0">
                <a:solidFill>
                  <a:schemeClr val="accent1">
                    <a:lumMod val="75000"/>
                  </a:schemeClr>
                </a:solidFill>
                <a:latin typeface="+mn-lt"/>
                <a:cs typeface="Calibri Light" panose="020F0302020204030204" pitchFamily="34" charset="0"/>
              </a:rPr>
              <a:t>PCNs will be required to provide 60 minutes per week per 1,000 patients, weighted using CCG (Clinical Commissioning Groups) primary medical care weighted populations</a:t>
            </a:r>
          </a:p>
          <a:p>
            <a:pPr marL="285750" indent="-285750">
              <a:lnSpc>
                <a:spcPct val="100000"/>
              </a:lnSpc>
              <a:spcAft>
                <a:spcPts val="0"/>
              </a:spcAft>
              <a:buFont typeface="Arial" panose="020B0604020202020204" pitchFamily="34" charset="0"/>
              <a:buChar char="•"/>
            </a:pPr>
            <a:endParaRPr lang="en-GB" sz="1600" dirty="0">
              <a:solidFill>
                <a:schemeClr val="accent1">
                  <a:lumMod val="75000"/>
                </a:schemeClr>
              </a:solidFill>
              <a:latin typeface="+mn-lt"/>
              <a:cs typeface="Calibri Light" panose="020F0302020204030204" pitchFamily="34" charset="0"/>
            </a:endParaRPr>
          </a:p>
          <a:p>
            <a:pPr marL="285750" indent="-285750">
              <a:lnSpc>
                <a:spcPct val="100000"/>
              </a:lnSpc>
              <a:spcAft>
                <a:spcPts val="0"/>
              </a:spcAft>
              <a:buFont typeface="Arial" panose="020B0604020202020204" pitchFamily="34" charset="0"/>
              <a:buChar char="•"/>
            </a:pPr>
            <a:r>
              <a:rPr lang="en-GB" sz="1600" dirty="0">
                <a:solidFill>
                  <a:schemeClr val="accent1">
                    <a:lumMod val="75000"/>
                  </a:schemeClr>
                </a:solidFill>
                <a:latin typeface="+mn-lt"/>
                <a:cs typeface="Calibri Light" panose="020F0302020204030204" pitchFamily="34" charset="0"/>
              </a:rPr>
              <a:t>Funding will be £7.46 per weighted patient</a:t>
            </a:r>
          </a:p>
        </p:txBody>
      </p:sp>
      <p:sp>
        <p:nvSpPr>
          <p:cNvPr id="5" name="Slide Number Placeholder 4"/>
          <p:cNvSpPr>
            <a:spLocks noGrp="1"/>
          </p:cNvSpPr>
          <p:nvPr>
            <p:ph type="sldNum" sz="quarter" idx="4"/>
          </p:nvPr>
        </p:nvSpPr>
        <p:spPr/>
        <p:txBody>
          <a:bodyPr/>
          <a:lstStyle/>
          <a:p>
            <a:fld id="{E4E00EF0-048C-114D-ADD5-1D5ACA69D45F}" type="slidenum">
              <a:rPr lang="en-GB" smtClean="0"/>
              <a:pPr/>
              <a:t>11</a:t>
            </a:fld>
            <a:endParaRPr lang="en-GB" dirty="0"/>
          </a:p>
        </p:txBody>
      </p:sp>
    </p:spTree>
    <p:extLst>
      <p:ext uri="{BB962C8B-B14F-4D97-AF65-F5344CB8AC3E}">
        <p14:creationId xmlns:p14="http://schemas.microsoft.com/office/powerpoint/2010/main" val="1058585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0DA63-1B4B-4680-A835-E594BB231251}"/>
              </a:ext>
            </a:extLst>
          </p:cNvPr>
          <p:cNvSpPr>
            <a:spLocks noGrp="1"/>
          </p:cNvSpPr>
          <p:nvPr>
            <p:ph type="title"/>
          </p:nvPr>
        </p:nvSpPr>
        <p:spPr/>
        <p:txBody>
          <a:bodyPr/>
          <a:lstStyle/>
          <a:p>
            <a:r>
              <a:rPr lang="en-GB" dirty="0"/>
              <a:t>PCN Workforce</a:t>
            </a:r>
            <a:br>
              <a:rPr lang="en-GB" dirty="0"/>
            </a:br>
            <a:endParaRPr lang="en-GB" dirty="0"/>
          </a:p>
        </p:txBody>
      </p:sp>
      <p:sp>
        <p:nvSpPr>
          <p:cNvPr id="3" name="Content Placeholder 2">
            <a:extLst>
              <a:ext uri="{FF2B5EF4-FFF2-40B4-BE49-F238E27FC236}">
                <a16:creationId xmlns:a16="http://schemas.microsoft.com/office/drawing/2014/main" id="{03E3EA92-A1BB-4270-B03E-674093204685}"/>
              </a:ext>
            </a:extLst>
          </p:cNvPr>
          <p:cNvSpPr>
            <a:spLocks noGrp="1"/>
          </p:cNvSpPr>
          <p:nvPr>
            <p:ph idx="1"/>
          </p:nvPr>
        </p:nvSpPr>
        <p:spPr>
          <a:xfrm>
            <a:off x="375468" y="1256734"/>
            <a:ext cx="8494211" cy="3062391"/>
          </a:xfrm>
        </p:spPr>
        <p:txBody>
          <a:bodyPr/>
          <a:lstStyle/>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mn-lt"/>
              </a:rPr>
              <a:t>NHSEI propose to implement the planned increase to the limit on Mental Health Practitioner reimbursement from one Whole Time Equivalent (WTE) to two WTE per PCN, subject to the additional role being agreed between the PCN and local mental health provider</a:t>
            </a:r>
          </a:p>
          <a:p>
            <a:pPr>
              <a:lnSpc>
                <a:spcPct val="100000"/>
              </a:lnSpc>
              <a:spcAft>
                <a:spcPts val="0"/>
              </a:spcAft>
            </a:pPr>
            <a:endParaRPr lang="en-GB" sz="1800" dirty="0">
              <a:solidFill>
                <a:schemeClr val="accent1">
                  <a:lumMod val="75000"/>
                </a:schemeClr>
              </a:solidFill>
              <a:latin typeface="+mn-lt"/>
            </a:endParaRP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mn-lt"/>
              </a:rPr>
              <a:t>GPC England recognises the difficulty many PCNs have in recruiting Mental Health Practitioners; NHSEI advises that ARRS recruitment remains on track</a:t>
            </a:r>
          </a:p>
          <a:p>
            <a:pPr marL="285750" indent="-285750">
              <a:lnSpc>
                <a:spcPct val="100000"/>
              </a:lnSpc>
              <a:spcAft>
                <a:spcPts val="0"/>
              </a:spcAft>
              <a:buFont typeface="Arial" panose="020B0604020202020204" pitchFamily="34" charset="0"/>
              <a:buChar char="•"/>
            </a:pPr>
            <a:endParaRPr lang="en-GB" sz="1800" dirty="0">
              <a:solidFill>
                <a:schemeClr val="accent1">
                  <a:lumMod val="75000"/>
                </a:schemeClr>
              </a:solidFill>
              <a:latin typeface="+mn-lt"/>
            </a:endParaRP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mn-lt"/>
              </a:rPr>
              <a:t>If this does not reflect your reality, then it is important to contact your commissioner and LMC to let them know that these figures are inaccurate and a misrepresentation of current reality in your regions</a:t>
            </a:r>
          </a:p>
        </p:txBody>
      </p:sp>
      <p:sp>
        <p:nvSpPr>
          <p:cNvPr id="4" name="Date Placeholder 3">
            <a:extLst>
              <a:ext uri="{FF2B5EF4-FFF2-40B4-BE49-F238E27FC236}">
                <a16:creationId xmlns:a16="http://schemas.microsoft.com/office/drawing/2014/main" id="{5D9F4F16-DA6A-4208-AB33-4309EC325AB2}"/>
              </a:ext>
            </a:extLst>
          </p:cNvPr>
          <p:cNvSpPr>
            <a:spLocks noGrp="1"/>
          </p:cNvSpPr>
          <p:nvPr>
            <p:ph type="dt" sz="half" idx="2"/>
          </p:nvPr>
        </p:nvSpPr>
        <p:spPr/>
        <p:txBody>
          <a:bodyPr/>
          <a:lstStyle/>
          <a:p>
            <a:fld id="{3FFC9BE3-63B7-8B4B-8F7F-E2147C04187A}" type="datetime3">
              <a:rPr lang="en-GB" smtClean="0"/>
              <a:t>14 April, 2022</a:t>
            </a:fld>
            <a:endParaRPr lang="en-US" dirty="0"/>
          </a:p>
        </p:txBody>
      </p:sp>
      <p:sp>
        <p:nvSpPr>
          <p:cNvPr id="5" name="Slide Number Placeholder 4">
            <a:extLst>
              <a:ext uri="{FF2B5EF4-FFF2-40B4-BE49-F238E27FC236}">
                <a16:creationId xmlns:a16="http://schemas.microsoft.com/office/drawing/2014/main" id="{52606A39-1F29-403B-B93A-D6ACA91D29ED}"/>
              </a:ext>
            </a:extLst>
          </p:cNvPr>
          <p:cNvSpPr>
            <a:spLocks noGrp="1"/>
          </p:cNvSpPr>
          <p:nvPr>
            <p:ph type="sldNum" sz="quarter" idx="4"/>
          </p:nvPr>
        </p:nvSpPr>
        <p:spPr/>
        <p:txBody>
          <a:bodyPr/>
          <a:lstStyle/>
          <a:p>
            <a:fld id="{E4E00EF0-048C-114D-ADD5-1D5ACA69D45F}" type="slidenum">
              <a:rPr lang="en-GB" smtClean="0"/>
              <a:pPr/>
              <a:t>12</a:t>
            </a:fld>
            <a:endParaRPr lang="en-GB" dirty="0"/>
          </a:p>
        </p:txBody>
      </p:sp>
    </p:spTree>
    <p:extLst>
      <p:ext uri="{BB962C8B-B14F-4D97-AF65-F5344CB8AC3E}">
        <p14:creationId xmlns:p14="http://schemas.microsoft.com/office/powerpoint/2010/main" val="679541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5232B-5B4A-461A-9536-D1D6CA06A08C}"/>
              </a:ext>
            </a:extLst>
          </p:cNvPr>
          <p:cNvSpPr>
            <a:spLocks noGrp="1"/>
          </p:cNvSpPr>
          <p:nvPr>
            <p:ph type="title"/>
          </p:nvPr>
        </p:nvSpPr>
        <p:spPr/>
        <p:txBody>
          <a:bodyPr/>
          <a:lstStyle/>
          <a:p>
            <a:r>
              <a:rPr lang="en-GB" dirty="0"/>
              <a:t>PCN Services</a:t>
            </a:r>
          </a:p>
        </p:txBody>
      </p:sp>
      <p:sp>
        <p:nvSpPr>
          <p:cNvPr id="3" name="Content Placeholder 2">
            <a:extLst>
              <a:ext uri="{FF2B5EF4-FFF2-40B4-BE49-F238E27FC236}">
                <a16:creationId xmlns:a16="http://schemas.microsoft.com/office/drawing/2014/main" id="{12AE899C-6005-4F1A-BBFF-A9B38EDDE933}"/>
              </a:ext>
            </a:extLst>
          </p:cNvPr>
          <p:cNvSpPr>
            <a:spLocks noGrp="1"/>
          </p:cNvSpPr>
          <p:nvPr>
            <p:ph idx="1"/>
          </p:nvPr>
        </p:nvSpPr>
        <p:spPr>
          <a:xfrm>
            <a:off x="381754" y="820738"/>
            <a:ext cx="8167461" cy="3761423"/>
          </a:xfrm>
        </p:spPr>
        <p:txBody>
          <a:bodyPr/>
          <a:lstStyle/>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The existing Early Cancer Diagnosis service requirements will be streamlined and simpler, focusing PCNs on national diagnosis priorities arising from evidence around lower than expected referral rates for prostate cancer</a:t>
            </a:r>
          </a:p>
          <a:p>
            <a:pPr marL="285750" indent="-285750">
              <a:lnSpc>
                <a:spcPct val="100000"/>
              </a:lnSpc>
              <a:spcAft>
                <a:spcPts val="0"/>
              </a:spcAft>
              <a:buFont typeface="Arial" panose="020B0604020202020204" pitchFamily="34" charset="0"/>
              <a:buChar char="•"/>
            </a:pPr>
            <a:endParaRPr lang="en-GB" sz="1800" dirty="0">
              <a:solidFill>
                <a:schemeClr val="accent1">
                  <a:lumMod val="75000"/>
                </a:schemeClr>
              </a:solidFill>
              <a:latin typeface="Calibri Light" panose="020F0302020204030204" pitchFamily="34" charset="0"/>
              <a:cs typeface="Calibri Light" panose="020F0302020204030204" pitchFamily="34" charset="0"/>
            </a:endParaRP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Practices will be required to request FIT tests for suspected colorectal cancers where appropriate and focus on prostate cancer to increase proactive and opportunistic assessment of patients</a:t>
            </a:r>
          </a:p>
          <a:p>
            <a:pPr marL="285750" indent="-285750">
              <a:lnSpc>
                <a:spcPct val="100000"/>
              </a:lnSpc>
              <a:spcAft>
                <a:spcPts val="0"/>
              </a:spcAft>
              <a:buFont typeface="Arial" panose="020B0604020202020204" pitchFamily="34" charset="0"/>
              <a:buChar char="•"/>
            </a:pPr>
            <a:endParaRPr lang="en-GB" sz="1800" dirty="0">
              <a:solidFill>
                <a:schemeClr val="accent1">
                  <a:lumMod val="75000"/>
                </a:schemeClr>
              </a:solidFill>
              <a:latin typeface="Calibri Light" panose="020F0302020204030204" pitchFamily="34" charset="0"/>
              <a:cs typeface="Calibri Light" panose="020F0302020204030204" pitchFamily="34" charset="0"/>
            </a:endParaRP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The implementation of the digitally enabled personalised care and support planning for care home residents element of the service for which 2022/23 will now become a preparatory year, with implementation of the requirement required by 31 March 2024</a:t>
            </a:r>
          </a:p>
          <a:p>
            <a:pPr marL="285750" indent="-285750">
              <a:lnSpc>
                <a:spcPct val="100000"/>
              </a:lnSpc>
              <a:spcAft>
                <a:spcPts val="0"/>
              </a:spcAft>
              <a:buFont typeface="Arial" panose="020B0604020202020204" pitchFamily="34" charset="0"/>
              <a:buChar char="•"/>
            </a:pPr>
            <a:endParaRPr lang="en-GB" sz="1800" dirty="0">
              <a:solidFill>
                <a:schemeClr val="accent1">
                  <a:lumMod val="75000"/>
                </a:schemeClr>
              </a:solidFill>
              <a:latin typeface="Calibri Light" panose="020F0302020204030204" pitchFamily="34" charset="0"/>
              <a:cs typeface="Calibri Light" panose="020F0302020204030204" pitchFamily="34" charset="0"/>
            </a:endParaRP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The start date for Anticipatory Care and extension of planning period has been deferred to 1 April 2023</a:t>
            </a:r>
          </a:p>
          <a:p>
            <a:pPr marL="285750" indent="-285750">
              <a:lnSpc>
                <a:spcPct val="100000"/>
              </a:lnSpc>
              <a:spcAft>
                <a:spcPts val="0"/>
              </a:spcAft>
              <a:buFont typeface="Arial" panose="020B0604020202020204" pitchFamily="34" charset="0"/>
              <a:buChar char="•"/>
            </a:pPr>
            <a:endParaRPr lang="en-GB" sz="1800" dirty="0">
              <a:latin typeface="Calibri Light" panose="020F0302020204030204" pitchFamily="34" charset="0"/>
              <a:cs typeface="Calibri Light" panose="020F0302020204030204" pitchFamily="34" charset="0"/>
            </a:endParaRPr>
          </a:p>
        </p:txBody>
      </p:sp>
      <p:sp>
        <p:nvSpPr>
          <p:cNvPr id="4" name="Date Placeholder 3">
            <a:extLst>
              <a:ext uri="{FF2B5EF4-FFF2-40B4-BE49-F238E27FC236}">
                <a16:creationId xmlns:a16="http://schemas.microsoft.com/office/drawing/2014/main" id="{E33F220C-96A8-4C0B-A6A2-3478E3BF2D28}"/>
              </a:ext>
            </a:extLst>
          </p:cNvPr>
          <p:cNvSpPr>
            <a:spLocks noGrp="1"/>
          </p:cNvSpPr>
          <p:nvPr>
            <p:ph type="dt" sz="half" idx="2"/>
          </p:nvPr>
        </p:nvSpPr>
        <p:spPr/>
        <p:txBody>
          <a:bodyPr/>
          <a:lstStyle/>
          <a:p>
            <a:fld id="{3FFC9BE3-63B7-8B4B-8F7F-E2147C04187A}" type="datetime3">
              <a:rPr lang="en-GB" smtClean="0"/>
              <a:t>14 April, 2022</a:t>
            </a:fld>
            <a:endParaRPr lang="en-US" dirty="0"/>
          </a:p>
        </p:txBody>
      </p:sp>
      <p:sp>
        <p:nvSpPr>
          <p:cNvPr id="5" name="Slide Number Placeholder 4">
            <a:extLst>
              <a:ext uri="{FF2B5EF4-FFF2-40B4-BE49-F238E27FC236}">
                <a16:creationId xmlns:a16="http://schemas.microsoft.com/office/drawing/2014/main" id="{BD3B29B6-59DE-4268-B82B-320AF568B2EF}"/>
              </a:ext>
            </a:extLst>
          </p:cNvPr>
          <p:cNvSpPr>
            <a:spLocks noGrp="1"/>
          </p:cNvSpPr>
          <p:nvPr>
            <p:ph type="sldNum" sz="quarter" idx="4"/>
          </p:nvPr>
        </p:nvSpPr>
        <p:spPr/>
        <p:txBody>
          <a:bodyPr/>
          <a:lstStyle/>
          <a:p>
            <a:fld id="{E4E00EF0-048C-114D-ADD5-1D5ACA69D45F}" type="slidenum">
              <a:rPr lang="en-GB" smtClean="0"/>
              <a:pPr/>
              <a:t>13</a:t>
            </a:fld>
            <a:endParaRPr lang="en-GB" dirty="0"/>
          </a:p>
        </p:txBody>
      </p:sp>
    </p:spTree>
    <p:extLst>
      <p:ext uri="{BB962C8B-B14F-4D97-AF65-F5344CB8AC3E}">
        <p14:creationId xmlns:p14="http://schemas.microsoft.com/office/powerpoint/2010/main" val="4040180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PCN DES – Investment and Impact Fund</a:t>
            </a:r>
          </a:p>
        </p:txBody>
      </p:sp>
      <p:sp>
        <p:nvSpPr>
          <p:cNvPr id="3" name="Content Placeholder 2"/>
          <p:cNvSpPr>
            <a:spLocks noGrp="1"/>
          </p:cNvSpPr>
          <p:nvPr>
            <p:ph idx="1"/>
          </p:nvPr>
        </p:nvSpPr>
        <p:spPr>
          <a:xfrm>
            <a:off x="388043" y="1040554"/>
            <a:ext cx="8161172" cy="3324712"/>
          </a:xfrm>
        </p:spPr>
        <p:txBody>
          <a:bodyPr/>
          <a:lstStyle/>
          <a:p>
            <a:pPr marL="285750" indent="-28575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In August 2021, NHSEI released indicators which start from April 2022, these were not agreed with GPCE</a:t>
            </a:r>
          </a:p>
          <a:p>
            <a:pPr marL="285750" indent="-28575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The indicators are SMR-01 (percentage of patients eligible to receive a Structured Medication Review who received a Structured Medication Review) and ACC-02 (number of online consultation submissions received by the PCN per 1000 registered patients)</a:t>
            </a:r>
          </a:p>
          <a:p>
            <a:pPr marL="285750" indent="-28575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NHSE/I will also introduce three new indicators in relation to Direct Oral Anticoagulants (DOACs) and Atrial Fibrillation, and FIT testing and 2WW cancer referrals. Funding for these indicators is additional to the existing £225m funding envelope for the scheme (CVD-12; CVD-15; Can-10)</a:t>
            </a:r>
          </a:p>
          <a:p>
            <a:pPr marL="285750" indent="-28575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GPCE team did not agree the changes that were published in August 2021, so by and large a £260M IIF investment embedded in 31 Indicators has not been agreed by the BMA, practices should read the full details of the current Investment and Impact Fund</a:t>
            </a:r>
          </a:p>
        </p:txBody>
      </p:sp>
      <p:sp>
        <p:nvSpPr>
          <p:cNvPr id="4" name="Date Placeholder 3"/>
          <p:cNvSpPr>
            <a:spLocks noGrp="1"/>
          </p:cNvSpPr>
          <p:nvPr>
            <p:ph type="dt" sz="half" idx="2"/>
          </p:nvPr>
        </p:nvSpPr>
        <p:spPr/>
        <p:txBody>
          <a:bodyPr/>
          <a:lstStyle/>
          <a:p>
            <a:fld id="{3FFC9BE3-63B7-8B4B-8F7F-E2147C04187A}" type="datetime3">
              <a:rPr lang="en-GB" smtClean="0"/>
              <a:t>14 April, 2022</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14</a:t>
            </a:fld>
            <a:endParaRPr lang="en-GB" dirty="0"/>
          </a:p>
        </p:txBody>
      </p:sp>
    </p:spTree>
    <p:extLst>
      <p:ext uri="{BB962C8B-B14F-4D97-AF65-F5344CB8AC3E}">
        <p14:creationId xmlns:p14="http://schemas.microsoft.com/office/powerpoint/2010/main" val="1075483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260BA-F16D-4DEC-92E8-F8864D961E04}"/>
              </a:ext>
            </a:extLst>
          </p:cNvPr>
          <p:cNvSpPr>
            <a:spLocks noGrp="1"/>
          </p:cNvSpPr>
          <p:nvPr>
            <p:ph type="title"/>
          </p:nvPr>
        </p:nvSpPr>
        <p:spPr/>
        <p:txBody>
          <a:bodyPr/>
          <a:lstStyle/>
          <a:p>
            <a:r>
              <a:rPr lang="en-GB" dirty="0"/>
              <a:t>Opting out of the PCN DES</a:t>
            </a:r>
          </a:p>
        </p:txBody>
      </p:sp>
      <p:sp>
        <p:nvSpPr>
          <p:cNvPr id="3" name="Content Placeholder 2">
            <a:extLst>
              <a:ext uri="{FF2B5EF4-FFF2-40B4-BE49-F238E27FC236}">
                <a16:creationId xmlns:a16="http://schemas.microsoft.com/office/drawing/2014/main" id="{60E5371B-7F62-4F89-B930-166CBD1BC8DF}"/>
              </a:ext>
            </a:extLst>
          </p:cNvPr>
          <p:cNvSpPr>
            <a:spLocks noGrp="1"/>
          </p:cNvSpPr>
          <p:nvPr>
            <p:ph idx="1"/>
          </p:nvPr>
        </p:nvSpPr>
        <p:spPr>
          <a:xfrm>
            <a:off x="332938" y="1093701"/>
            <a:ext cx="7839954" cy="3062391"/>
          </a:xfrm>
        </p:spPr>
        <p:txBody>
          <a:bodyPr/>
          <a:lstStyle/>
          <a:p>
            <a:pPr marL="285750" indent="-285750">
              <a:buFont typeface="Arial" panose="020B0604020202020204" pitchFamily="34" charset="0"/>
              <a:buChar char="•"/>
            </a:pPr>
            <a:r>
              <a:rPr lang="en-GB" sz="1800" dirty="0">
                <a:solidFill>
                  <a:schemeClr val="accent1">
                    <a:lumMod val="75000"/>
                  </a:schemeClr>
                </a:solidFill>
                <a:latin typeface="+mn-lt"/>
              </a:rPr>
              <a:t>Practices have a right to opt-out of the PCN DES, the next regular opt-out period is expected to be 1 to 30 April 2022</a:t>
            </a:r>
          </a:p>
          <a:p>
            <a:pPr marL="285750" indent="-285750">
              <a:buFont typeface="Arial" panose="020B0604020202020204" pitchFamily="34" charset="0"/>
              <a:buChar char="•"/>
            </a:pPr>
            <a:r>
              <a:rPr lang="en-GB" sz="1800" dirty="0">
                <a:solidFill>
                  <a:schemeClr val="accent1">
                    <a:lumMod val="75000"/>
                  </a:schemeClr>
                </a:solidFill>
                <a:latin typeface="+mn-lt"/>
              </a:rPr>
              <a:t>Opting out is not a breach of the contract (PCN DES or the core contract).</a:t>
            </a:r>
          </a:p>
          <a:p>
            <a:r>
              <a:rPr lang="en-GB" sz="1800" dirty="0">
                <a:solidFill>
                  <a:schemeClr val="accent1">
                    <a:lumMod val="75000"/>
                  </a:schemeClr>
                </a:solidFill>
                <a:latin typeface="+mn-lt"/>
              </a:rPr>
              <a:t>Practices who opt out:</a:t>
            </a:r>
          </a:p>
          <a:p>
            <a:pPr marL="285750" indent="-285750">
              <a:buFont typeface="Arial" panose="020B0604020202020204" pitchFamily="34" charset="0"/>
              <a:buChar char="•"/>
            </a:pPr>
            <a:r>
              <a:rPr lang="en-GB" sz="1800" dirty="0">
                <a:solidFill>
                  <a:schemeClr val="accent1">
                    <a:lumMod val="75000"/>
                  </a:schemeClr>
                </a:solidFill>
                <a:latin typeface="+mn-lt"/>
              </a:rPr>
              <a:t>cease providing the services and any other responsibilities or activities required through the PCN DES service specification</a:t>
            </a:r>
          </a:p>
          <a:p>
            <a:pPr marL="285750" indent="-285750">
              <a:buFont typeface="Arial" panose="020B0604020202020204" pitchFamily="34" charset="0"/>
              <a:buChar char="•"/>
            </a:pPr>
            <a:r>
              <a:rPr lang="en-GB" sz="1800" dirty="0">
                <a:solidFill>
                  <a:schemeClr val="accent1">
                    <a:lumMod val="75000"/>
                  </a:schemeClr>
                </a:solidFill>
                <a:latin typeface="+mn-lt"/>
              </a:rPr>
              <a:t>lose the funding currently provided through the PCN DES</a:t>
            </a:r>
          </a:p>
          <a:p>
            <a:pPr marL="285750" indent="-285750">
              <a:buFont typeface="Arial" panose="020B0604020202020204" pitchFamily="34" charset="0"/>
              <a:buChar char="•"/>
            </a:pPr>
            <a:r>
              <a:rPr lang="en-GB" sz="1800" dirty="0">
                <a:solidFill>
                  <a:schemeClr val="accent1">
                    <a:lumMod val="75000"/>
                  </a:schemeClr>
                </a:solidFill>
                <a:latin typeface="+mn-lt"/>
              </a:rPr>
              <a:t>might lose ARRS staff (depending on the employment relationship the PCN has with the ARRS staff), and the non-DES services the ARRS staff provide (potentially increasing workload for practice staff or increasing staffing costs for the practice)</a:t>
            </a:r>
          </a:p>
          <a:p>
            <a:pPr marL="285750" indent="-285750">
              <a:buFont typeface="Arial" panose="020B0604020202020204" pitchFamily="34" charset="0"/>
              <a:buChar char="•"/>
            </a:pPr>
            <a:r>
              <a:rPr lang="en-GB" sz="1800" dirty="0">
                <a:solidFill>
                  <a:schemeClr val="accent1">
                    <a:lumMod val="75000"/>
                  </a:schemeClr>
                </a:solidFill>
                <a:latin typeface="+mn-lt"/>
              </a:rPr>
              <a:t>might still hold liability for ARRS staff (depending on the employment relationship the PCN has with the ARRS staff) but would not receive the associated ARRS funding that currently supports their employment.</a:t>
            </a:r>
          </a:p>
        </p:txBody>
      </p:sp>
      <p:sp>
        <p:nvSpPr>
          <p:cNvPr id="4" name="Date Placeholder 3">
            <a:extLst>
              <a:ext uri="{FF2B5EF4-FFF2-40B4-BE49-F238E27FC236}">
                <a16:creationId xmlns:a16="http://schemas.microsoft.com/office/drawing/2014/main" id="{612C06F3-7B64-4B76-9111-9C3381E6EEE0}"/>
              </a:ext>
            </a:extLst>
          </p:cNvPr>
          <p:cNvSpPr>
            <a:spLocks noGrp="1"/>
          </p:cNvSpPr>
          <p:nvPr>
            <p:ph type="dt" sz="half" idx="2"/>
          </p:nvPr>
        </p:nvSpPr>
        <p:spPr/>
        <p:txBody>
          <a:bodyPr/>
          <a:lstStyle/>
          <a:p>
            <a:fld id="{3FFC9BE3-63B7-8B4B-8F7F-E2147C04187A}" type="datetime3">
              <a:rPr lang="en-GB" smtClean="0"/>
              <a:t>14 April, 2022</a:t>
            </a:fld>
            <a:endParaRPr lang="en-US" dirty="0"/>
          </a:p>
        </p:txBody>
      </p:sp>
      <p:sp>
        <p:nvSpPr>
          <p:cNvPr id="5" name="Slide Number Placeholder 4">
            <a:extLst>
              <a:ext uri="{FF2B5EF4-FFF2-40B4-BE49-F238E27FC236}">
                <a16:creationId xmlns:a16="http://schemas.microsoft.com/office/drawing/2014/main" id="{E6470036-3135-4A16-8087-7D32C441A775}"/>
              </a:ext>
            </a:extLst>
          </p:cNvPr>
          <p:cNvSpPr>
            <a:spLocks noGrp="1"/>
          </p:cNvSpPr>
          <p:nvPr>
            <p:ph type="sldNum" sz="quarter" idx="4"/>
          </p:nvPr>
        </p:nvSpPr>
        <p:spPr/>
        <p:txBody>
          <a:bodyPr/>
          <a:lstStyle/>
          <a:p>
            <a:fld id="{E4E00EF0-048C-114D-ADD5-1D5ACA69D45F}" type="slidenum">
              <a:rPr lang="en-GB" smtClean="0"/>
              <a:pPr/>
              <a:t>15</a:t>
            </a:fld>
            <a:endParaRPr lang="en-GB" dirty="0"/>
          </a:p>
        </p:txBody>
      </p:sp>
    </p:spTree>
    <p:extLst>
      <p:ext uri="{BB962C8B-B14F-4D97-AF65-F5344CB8AC3E}">
        <p14:creationId xmlns:p14="http://schemas.microsoft.com/office/powerpoint/2010/main" val="3968010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E539E-54D5-4419-8743-6D354CFABD9E}"/>
              </a:ext>
            </a:extLst>
          </p:cNvPr>
          <p:cNvSpPr>
            <a:spLocks noGrp="1"/>
          </p:cNvSpPr>
          <p:nvPr>
            <p:ph type="title"/>
          </p:nvPr>
        </p:nvSpPr>
        <p:spPr/>
        <p:txBody>
          <a:bodyPr/>
          <a:lstStyle/>
          <a:p>
            <a:r>
              <a:rPr lang="en-GB" dirty="0"/>
              <a:t>Contract Explainer and Safe Working</a:t>
            </a:r>
          </a:p>
        </p:txBody>
      </p:sp>
      <p:sp>
        <p:nvSpPr>
          <p:cNvPr id="3" name="Content Placeholder 2">
            <a:extLst>
              <a:ext uri="{FF2B5EF4-FFF2-40B4-BE49-F238E27FC236}">
                <a16:creationId xmlns:a16="http://schemas.microsoft.com/office/drawing/2014/main" id="{D17D2A2D-C0F1-47F2-87CD-7964D135297D}"/>
              </a:ext>
            </a:extLst>
          </p:cNvPr>
          <p:cNvSpPr>
            <a:spLocks noGrp="1"/>
          </p:cNvSpPr>
          <p:nvPr>
            <p:ph idx="1"/>
          </p:nvPr>
        </p:nvSpPr>
        <p:spPr>
          <a:xfrm>
            <a:off x="388043" y="1256734"/>
            <a:ext cx="7068924" cy="3062391"/>
          </a:xfrm>
        </p:spPr>
        <p:txBody>
          <a:bodyPr/>
          <a:lstStyle/>
          <a:p>
            <a:r>
              <a:rPr lang="en-GB" sz="2000" dirty="0">
                <a:solidFill>
                  <a:schemeClr val="accent1">
                    <a:lumMod val="75000"/>
                  </a:schemeClr>
                </a:solidFill>
                <a:latin typeface="+mn-lt"/>
              </a:rPr>
              <a:t>The BMA has produced a contract explainer and a safe working document, both of which are available on the BMA website</a:t>
            </a:r>
          </a:p>
          <a:p>
            <a:endParaRPr lang="en-GB" sz="2000" dirty="0">
              <a:solidFill>
                <a:schemeClr val="accent1">
                  <a:lumMod val="75000"/>
                </a:schemeClr>
              </a:solidFill>
              <a:latin typeface="+mn-lt"/>
            </a:endParaRPr>
          </a:p>
          <a:p>
            <a:r>
              <a:rPr lang="en-GB" sz="2000" dirty="0">
                <a:solidFill>
                  <a:schemeClr val="accent1">
                    <a:lumMod val="75000"/>
                  </a:schemeClr>
                </a:solidFill>
                <a:latin typeface="+mn-lt"/>
              </a:rPr>
              <a:t>The explainer can be found in the pay and contracts section under the GP contract header</a:t>
            </a:r>
          </a:p>
          <a:p>
            <a:r>
              <a:rPr lang="en-GB" sz="1600" dirty="0">
                <a:solidFill>
                  <a:schemeClr val="accent1">
                    <a:lumMod val="75000"/>
                  </a:schemeClr>
                </a:solidFill>
                <a:latin typeface="+mn-lt"/>
                <a:hlinkClick r:id="rId2">
                  <a:extLst>
                    <a:ext uri="{A12FA001-AC4F-418D-AE19-62706E023703}">
                      <ahyp:hlinkClr xmlns:ahyp="http://schemas.microsoft.com/office/drawing/2018/hyperlinkcolor" val="tx"/>
                    </a:ext>
                  </a:extLst>
                </a:hlinkClick>
              </a:rPr>
              <a:t>www.bma.org.uk/pay-and-contracts/contracts/gp-contract/gp-contract-changes-england-202223</a:t>
            </a:r>
            <a:r>
              <a:rPr lang="en-GB" sz="1600" dirty="0">
                <a:solidFill>
                  <a:schemeClr val="accent1">
                    <a:lumMod val="75000"/>
                  </a:schemeClr>
                </a:solidFill>
                <a:latin typeface="+mn-lt"/>
              </a:rPr>
              <a:t> </a:t>
            </a:r>
          </a:p>
          <a:p>
            <a:endParaRPr lang="en-GB" sz="2000" dirty="0">
              <a:solidFill>
                <a:schemeClr val="accent1">
                  <a:lumMod val="75000"/>
                </a:schemeClr>
              </a:solidFill>
              <a:latin typeface="+mn-lt"/>
            </a:endParaRPr>
          </a:p>
          <a:p>
            <a:r>
              <a:rPr lang="en-GB" sz="2000" dirty="0">
                <a:solidFill>
                  <a:schemeClr val="accent1">
                    <a:lumMod val="75000"/>
                  </a:schemeClr>
                </a:solidFill>
                <a:latin typeface="+mn-lt"/>
              </a:rPr>
              <a:t>The safe working document under the advice and support section – Managing workload </a:t>
            </a:r>
          </a:p>
          <a:p>
            <a:r>
              <a:rPr lang="en-GB" sz="1600" dirty="0">
                <a:solidFill>
                  <a:schemeClr val="accent1">
                    <a:lumMod val="75000"/>
                  </a:schemeClr>
                </a:solidFill>
                <a:latin typeface="+mn-lt"/>
                <a:hlinkClick r:id="rId3">
                  <a:extLst>
                    <a:ext uri="{A12FA001-AC4F-418D-AE19-62706E023703}">
                      <ahyp:hlinkClr xmlns:ahyp="http://schemas.microsoft.com/office/drawing/2018/hyperlinkcolor" val="tx"/>
                    </a:ext>
                  </a:extLst>
                </a:hlinkClick>
              </a:rPr>
              <a:t>www.bma.org.uk/advice-and-support/gp-practices/managing-workload/safe-working-in-general-practice</a:t>
            </a:r>
            <a:r>
              <a:rPr lang="en-GB" sz="1600" dirty="0">
                <a:solidFill>
                  <a:schemeClr val="accent1">
                    <a:lumMod val="75000"/>
                  </a:schemeClr>
                </a:solidFill>
                <a:latin typeface="+mn-lt"/>
              </a:rPr>
              <a:t>  </a:t>
            </a:r>
          </a:p>
          <a:p>
            <a:endParaRPr lang="en-GB" sz="2000" dirty="0">
              <a:solidFill>
                <a:schemeClr val="accent4"/>
              </a:solidFill>
              <a:latin typeface="+mn-lt"/>
            </a:endParaRPr>
          </a:p>
        </p:txBody>
      </p:sp>
      <p:sp>
        <p:nvSpPr>
          <p:cNvPr id="4" name="Date Placeholder 3">
            <a:extLst>
              <a:ext uri="{FF2B5EF4-FFF2-40B4-BE49-F238E27FC236}">
                <a16:creationId xmlns:a16="http://schemas.microsoft.com/office/drawing/2014/main" id="{E78FD9AE-8279-4839-8BBF-151DAAB8C013}"/>
              </a:ext>
            </a:extLst>
          </p:cNvPr>
          <p:cNvSpPr>
            <a:spLocks noGrp="1"/>
          </p:cNvSpPr>
          <p:nvPr>
            <p:ph type="dt" sz="half" idx="2"/>
          </p:nvPr>
        </p:nvSpPr>
        <p:spPr/>
        <p:txBody>
          <a:bodyPr/>
          <a:lstStyle/>
          <a:p>
            <a:fld id="{3FFC9BE3-63B7-8B4B-8F7F-E2147C04187A}" type="datetime3">
              <a:rPr lang="en-GB" smtClean="0"/>
              <a:t>14 April, 2022</a:t>
            </a:fld>
            <a:endParaRPr lang="en-US" dirty="0"/>
          </a:p>
        </p:txBody>
      </p:sp>
      <p:sp>
        <p:nvSpPr>
          <p:cNvPr id="5" name="Slide Number Placeholder 4">
            <a:extLst>
              <a:ext uri="{FF2B5EF4-FFF2-40B4-BE49-F238E27FC236}">
                <a16:creationId xmlns:a16="http://schemas.microsoft.com/office/drawing/2014/main" id="{51CDB381-41B5-45A7-8AD9-F2C47579ABB0}"/>
              </a:ext>
            </a:extLst>
          </p:cNvPr>
          <p:cNvSpPr>
            <a:spLocks noGrp="1"/>
          </p:cNvSpPr>
          <p:nvPr>
            <p:ph type="sldNum" sz="quarter" idx="4"/>
          </p:nvPr>
        </p:nvSpPr>
        <p:spPr/>
        <p:txBody>
          <a:bodyPr/>
          <a:lstStyle/>
          <a:p>
            <a:fld id="{E4E00EF0-048C-114D-ADD5-1D5ACA69D45F}" type="slidenum">
              <a:rPr lang="en-GB" smtClean="0"/>
              <a:pPr/>
              <a:t>16</a:t>
            </a:fld>
            <a:endParaRPr lang="en-GB" dirty="0"/>
          </a:p>
        </p:txBody>
      </p:sp>
    </p:spTree>
    <p:extLst>
      <p:ext uri="{BB962C8B-B14F-4D97-AF65-F5344CB8AC3E}">
        <p14:creationId xmlns:p14="http://schemas.microsoft.com/office/powerpoint/2010/main" val="1629279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Contract Summary</a:t>
            </a:r>
          </a:p>
        </p:txBody>
      </p:sp>
      <p:sp>
        <p:nvSpPr>
          <p:cNvPr id="3" name="Content Placeholder 2"/>
          <p:cNvSpPr>
            <a:spLocks noGrp="1"/>
          </p:cNvSpPr>
          <p:nvPr>
            <p:ph idx="1"/>
          </p:nvPr>
        </p:nvSpPr>
        <p:spPr>
          <a:xfrm>
            <a:off x="367848" y="1119574"/>
            <a:ext cx="7663631" cy="3062391"/>
          </a:xfrm>
        </p:spPr>
        <p:txBody>
          <a:bodyPr/>
          <a:lstStyle/>
          <a:p>
            <a:pPr marL="285750" indent="-28575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As a team, GPC England negotiators worked in good faith, engaged in many conversations with a variety of stakeholders ranging from NHSEI, DHSC (Department of Health and Social Care) and the Secretary of State for Health and Social Care</a:t>
            </a:r>
          </a:p>
          <a:p>
            <a:pPr marL="285750" indent="-28575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NHSEI seemed willing to understand the current day pressures being faced by GPs and their teams, but not prepared to act decisively to support the profession so that it can continue to deliver care to those who most desperately need it</a:t>
            </a:r>
          </a:p>
          <a:p>
            <a:pPr marL="285750" indent="-28575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As a result, no agreement has been reached; these contract changes do not go far enough to support access, safe working or backlog pressures in the context of a raging pandemic that has impacted all matters of life across the world</a:t>
            </a:r>
          </a:p>
        </p:txBody>
      </p:sp>
      <p:sp>
        <p:nvSpPr>
          <p:cNvPr id="4" name="Date Placeholder 3"/>
          <p:cNvSpPr>
            <a:spLocks noGrp="1"/>
          </p:cNvSpPr>
          <p:nvPr>
            <p:ph type="dt" sz="half" idx="2"/>
          </p:nvPr>
        </p:nvSpPr>
        <p:spPr/>
        <p:txBody>
          <a:bodyPr/>
          <a:lstStyle/>
          <a:p>
            <a:fld id="{3FFC9BE3-63B7-8B4B-8F7F-E2147C04187A}" type="datetime3">
              <a:rPr lang="en-GB" smtClean="0"/>
              <a:t>14 April, 2022</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17</a:t>
            </a:fld>
            <a:endParaRPr lang="en-GB" dirty="0"/>
          </a:p>
        </p:txBody>
      </p:sp>
    </p:spTree>
    <p:extLst>
      <p:ext uri="{BB962C8B-B14F-4D97-AF65-F5344CB8AC3E}">
        <p14:creationId xmlns:p14="http://schemas.microsoft.com/office/powerpoint/2010/main" val="3886332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656FF-6517-4E8E-907D-417AE13E0683}"/>
              </a:ext>
            </a:extLst>
          </p:cNvPr>
          <p:cNvSpPr>
            <a:spLocks noGrp="1"/>
          </p:cNvSpPr>
          <p:nvPr>
            <p:ph type="title"/>
          </p:nvPr>
        </p:nvSpPr>
        <p:spPr>
          <a:xfrm>
            <a:off x="388043" y="326919"/>
            <a:ext cx="7309929" cy="493819"/>
          </a:xfrm>
        </p:spPr>
        <p:txBody>
          <a:bodyPr/>
          <a:lstStyle/>
          <a:p>
            <a:r>
              <a:rPr lang="en-GB" dirty="0"/>
              <a:t>GP campaign - time to rebuild general practice</a:t>
            </a:r>
          </a:p>
        </p:txBody>
      </p:sp>
      <p:sp>
        <p:nvSpPr>
          <p:cNvPr id="3" name="Content Placeholder 2">
            <a:extLst>
              <a:ext uri="{FF2B5EF4-FFF2-40B4-BE49-F238E27FC236}">
                <a16:creationId xmlns:a16="http://schemas.microsoft.com/office/drawing/2014/main" id="{A1959115-8B3C-495B-9CDC-C9D21E52A114}"/>
              </a:ext>
            </a:extLst>
          </p:cNvPr>
          <p:cNvSpPr>
            <a:spLocks noGrp="1"/>
          </p:cNvSpPr>
          <p:nvPr>
            <p:ph idx="1"/>
          </p:nvPr>
        </p:nvSpPr>
        <p:spPr/>
        <p:txBody>
          <a:bodyPr/>
          <a:lstStyle/>
          <a:p>
            <a:pPr marL="342900" indent="-342900">
              <a:buFont typeface="Arial" panose="020B0604020202020204" pitchFamily="34" charset="0"/>
              <a:buChar char="•"/>
            </a:pPr>
            <a:r>
              <a:rPr lang="en-GB" sz="2000" dirty="0">
                <a:solidFill>
                  <a:schemeClr val="accent1">
                    <a:lumMod val="75000"/>
                  </a:schemeClr>
                </a:solidFill>
                <a:latin typeface="+mn-lt"/>
              </a:rPr>
              <a:t>The BMA and the GPDF are funding the campaign which will urge the Government to deliver on its commitment to deliver an additional 6,000 GPs in England by 2024</a:t>
            </a:r>
          </a:p>
          <a:p>
            <a:endParaRPr lang="en-GB" sz="2000" dirty="0">
              <a:solidFill>
                <a:schemeClr val="accent1">
                  <a:lumMod val="75000"/>
                </a:schemeClr>
              </a:solidFill>
              <a:latin typeface="+mn-lt"/>
            </a:endParaRPr>
          </a:p>
          <a:p>
            <a:pPr marL="342900" indent="-342900">
              <a:buFont typeface="Arial" panose="020B0604020202020204" pitchFamily="34" charset="0"/>
              <a:buChar char="•"/>
            </a:pPr>
            <a:r>
              <a:rPr lang="en-GB" sz="2000" dirty="0">
                <a:solidFill>
                  <a:schemeClr val="accent1">
                    <a:lumMod val="75000"/>
                  </a:schemeClr>
                </a:solidFill>
                <a:latin typeface="+mn-lt"/>
              </a:rPr>
              <a:t>The campaign also demands that ministers and health leaders tackle the factors driving GPs out of the profession, such as burn out, and create a plan to reduce GP workload and improve patient safety</a:t>
            </a:r>
          </a:p>
        </p:txBody>
      </p:sp>
      <p:sp>
        <p:nvSpPr>
          <p:cNvPr id="4" name="Date Placeholder 3">
            <a:extLst>
              <a:ext uri="{FF2B5EF4-FFF2-40B4-BE49-F238E27FC236}">
                <a16:creationId xmlns:a16="http://schemas.microsoft.com/office/drawing/2014/main" id="{A5CDBA77-4EB8-4F65-92F8-CFF984C56573}"/>
              </a:ext>
            </a:extLst>
          </p:cNvPr>
          <p:cNvSpPr>
            <a:spLocks noGrp="1"/>
          </p:cNvSpPr>
          <p:nvPr>
            <p:ph type="dt" sz="half" idx="2"/>
          </p:nvPr>
        </p:nvSpPr>
        <p:spPr/>
        <p:txBody>
          <a:bodyPr/>
          <a:lstStyle/>
          <a:p>
            <a:fld id="{3FFC9BE3-63B7-8B4B-8F7F-E2147C04187A}" type="datetime3">
              <a:rPr lang="en-GB" smtClean="0"/>
              <a:t>14 April, 2022</a:t>
            </a:fld>
            <a:endParaRPr lang="en-US" dirty="0"/>
          </a:p>
        </p:txBody>
      </p:sp>
      <p:sp>
        <p:nvSpPr>
          <p:cNvPr id="5" name="Slide Number Placeholder 4">
            <a:extLst>
              <a:ext uri="{FF2B5EF4-FFF2-40B4-BE49-F238E27FC236}">
                <a16:creationId xmlns:a16="http://schemas.microsoft.com/office/drawing/2014/main" id="{8DDB5338-C2CA-4C10-A34C-3398BB74D0AB}"/>
              </a:ext>
            </a:extLst>
          </p:cNvPr>
          <p:cNvSpPr>
            <a:spLocks noGrp="1"/>
          </p:cNvSpPr>
          <p:nvPr>
            <p:ph type="sldNum" sz="quarter" idx="4"/>
          </p:nvPr>
        </p:nvSpPr>
        <p:spPr/>
        <p:txBody>
          <a:bodyPr/>
          <a:lstStyle/>
          <a:p>
            <a:fld id="{E4E00EF0-048C-114D-ADD5-1D5ACA69D45F}" type="slidenum">
              <a:rPr lang="en-GB" smtClean="0"/>
              <a:pPr/>
              <a:t>18</a:t>
            </a:fld>
            <a:endParaRPr lang="en-GB" dirty="0"/>
          </a:p>
        </p:txBody>
      </p:sp>
    </p:spTree>
    <p:extLst>
      <p:ext uri="{BB962C8B-B14F-4D97-AF65-F5344CB8AC3E}">
        <p14:creationId xmlns:p14="http://schemas.microsoft.com/office/powerpoint/2010/main" val="519637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of agreement for 2022/23</a:t>
            </a:r>
          </a:p>
        </p:txBody>
      </p:sp>
      <p:sp>
        <p:nvSpPr>
          <p:cNvPr id="3" name="Content Placeholder 2"/>
          <p:cNvSpPr>
            <a:spLocks noGrp="1"/>
          </p:cNvSpPr>
          <p:nvPr>
            <p:ph idx="1"/>
          </p:nvPr>
        </p:nvSpPr>
        <p:spPr>
          <a:xfrm>
            <a:off x="375469" y="971781"/>
            <a:ext cx="8173746" cy="3062391"/>
          </a:xfrm>
        </p:spPr>
        <p:txBody>
          <a:bodyPr/>
          <a:lstStyle/>
          <a:p>
            <a:pPr marL="285750" indent="-285750">
              <a:lnSpc>
                <a:spcPct val="100000"/>
              </a:lnSpc>
              <a:spcAft>
                <a:spcPts val="1200"/>
              </a:spcAft>
              <a:buFont typeface="Arial" panose="020B0604020202020204" pitchFamily="34" charset="0"/>
              <a:buChar char="•"/>
            </a:pPr>
            <a:r>
              <a:rPr lang="en-GB" sz="1800" dirty="0">
                <a:solidFill>
                  <a:schemeClr val="accent1">
                    <a:lumMod val="75000"/>
                  </a:schemeClr>
                </a:solidFill>
                <a:latin typeface="+mn-lt"/>
              </a:rPr>
              <a:t>2022/23 will be the 4</a:t>
            </a:r>
            <a:r>
              <a:rPr lang="en-GB" sz="1800" baseline="30000" dirty="0">
                <a:solidFill>
                  <a:schemeClr val="accent1">
                    <a:lumMod val="75000"/>
                  </a:schemeClr>
                </a:solidFill>
                <a:latin typeface="+mn-lt"/>
              </a:rPr>
              <a:t>th</a:t>
            </a:r>
            <a:r>
              <a:rPr lang="en-GB" sz="1800" dirty="0">
                <a:solidFill>
                  <a:schemeClr val="accent1">
                    <a:lumMod val="75000"/>
                  </a:schemeClr>
                </a:solidFill>
                <a:latin typeface="+mn-lt"/>
              </a:rPr>
              <a:t> year of the 5 year contract agreement</a:t>
            </a:r>
          </a:p>
          <a:p>
            <a:pPr marL="285750" indent="-285750">
              <a:lnSpc>
                <a:spcPct val="100000"/>
              </a:lnSpc>
              <a:spcAft>
                <a:spcPts val="1200"/>
              </a:spcAft>
              <a:buFont typeface="Arial" panose="020B0604020202020204" pitchFamily="34" charset="0"/>
              <a:buChar char="•"/>
            </a:pPr>
            <a:r>
              <a:rPr lang="en-GB" sz="1800" dirty="0">
                <a:solidFill>
                  <a:schemeClr val="accent1">
                    <a:lumMod val="75000"/>
                  </a:schemeClr>
                </a:solidFill>
                <a:latin typeface="+mn-lt"/>
              </a:rPr>
              <a:t>Following a stalemate in negotiations between GPC England and NHS England, the changes published on 1 March and which come into effect from 1 April 2022, have not been agreed or endorsed by the BMA</a:t>
            </a:r>
          </a:p>
          <a:p>
            <a:pPr marL="285750" indent="-285750">
              <a:lnSpc>
                <a:spcPct val="100000"/>
              </a:lnSpc>
              <a:spcAft>
                <a:spcPts val="1200"/>
              </a:spcAft>
              <a:buFont typeface="Arial" panose="020B0604020202020204" pitchFamily="34" charset="0"/>
              <a:buChar char="•"/>
            </a:pPr>
            <a:r>
              <a:rPr lang="en-GB" sz="1800" dirty="0">
                <a:solidFill>
                  <a:schemeClr val="accent1">
                    <a:lumMod val="75000"/>
                  </a:schemeClr>
                </a:solidFill>
                <a:latin typeface="+mn-lt"/>
              </a:rPr>
              <a:t>The five-year framework concludes at the end of March 2024; the default position is that the existing GMS contract (and its add-ons) at that time will automatically roll forward unless it is changed</a:t>
            </a:r>
          </a:p>
          <a:p>
            <a:pPr marL="285750" indent="-285750">
              <a:lnSpc>
                <a:spcPct val="100000"/>
              </a:lnSpc>
              <a:spcAft>
                <a:spcPts val="1200"/>
              </a:spcAft>
              <a:buFont typeface="Arial" panose="020B0604020202020204" pitchFamily="34" charset="0"/>
              <a:buChar char="•"/>
            </a:pPr>
            <a:r>
              <a:rPr lang="en-GB" sz="1800" dirty="0">
                <a:solidFill>
                  <a:schemeClr val="accent1">
                    <a:lumMod val="75000"/>
                  </a:schemeClr>
                </a:solidFill>
                <a:latin typeface="+mn-lt"/>
              </a:rPr>
              <a:t>GPC England will be discussing and consulting LMCs about the shape of the contract from April 2024 onwards</a:t>
            </a:r>
          </a:p>
          <a:p>
            <a:pPr marL="285750" indent="-285750">
              <a:lnSpc>
                <a:spcPct val="100000"/>
              </a:lnSpc>
              <a:spcAft>
                <a:spcPts val="1200"/>
              </a:spcAft>
              <a:buFont typeface="Arial" panose="020B0604020202020204" pitchFamily="34" charset="0"/>
              <a:buChar char="•"/>
            </a:pPr>
            <a:r>
              <a:rPr lang="en-GB" sz="1800" dirty="0">
                <a:solidFill>
                  <a:schemeClr val="accent1">
                    <a:lumMod val="75000"/>
                  </a:schemeClr>
                </a:solidFill>
                <a:latin typeface="+mn-lt"/>
              </a:rPr>
              <a:t>Set out below is guidance on the new changes to support practices in their decision making and next steps</a:t>
            </a:r>
          </a:p>
        </p:txBody>
      </p:sp>
      <p:sp>
        <p:nvSpPr>
          <p:cNvPr id="4" name="Date Placeholder 3"/>
          <p:cNvSpPr>
            <a:spLocks noGrp="1"/>
          </p:cNvSpPr>
          <p:nvPr>
            <p:ph type="dt" sz="half" idx="2"/>
          </p:nvPr>
        </p:nvSpPr>
        <p:spPr/>
        <p:txBody>
          <a:bodyPr/>
          <a:lstStyle/>
          <a:p>
            <a:fld id="{3FFC9BE3-63B7-8B4B-8F7F-E2147C04187A}" type="datetime3">
              <a:rPr lang="en-GB" smtClean="0"/>
              <a:t>14 April, 2022</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a:t>
            </a:fld>
            <a:endParaRPr lang="en-GB" dirty="0"/>
          </a:p>
        </p:txBody>
      </p:sp>
    </p:spTree>
    <p:extLst>
      <p:ext uri="{BB962C8B-B14F-4D97-AF65-F5344CB8AC3E}">
        <p14:creationId xmlns:p14="http://schemas.microsoft.com/office/powerpoint/2010/main" val="1334658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91BEA-3441-406F-A32C-49BFFD98634B}"/>
              </a:ext>
            </a:extLst>
          </p:cNvPr>
          <p:cNvSpPr>
            <a:spLocks noGrp="1"/>
          </p:cNvSpPr>
          <p:nvPr>
            <p:ph type="title"/>
          </p:nvPr>
        </p:nvSpPr>
        <p:spPr/>
        <p:txBody>
          <a:bodyPr/>
          <a:lstStyle/>
          <a:p>
            <a:r>
              <a:rPr lang="en-GB" i="0" dirty="0">
                <a:solidFill>
                  <a:srgbClr val="13316E"/>
                </a:solidFill>
                <a:effectLst/>
                <a:latin typeface="+mn-lt"/>
              </a:rPr>
              <a:t>Core contract changes and requirements</a:t>
            </a:r>
            <a:br>
              <a:rPr lang="en-GB" i="0" dirty="0">
                <a:solidFill>
                  <a:srgbClr val="13316E"/>
                </a:solidFill>
                <a:effectLst/>
                <a:latin typeface="+mn-lt"/>
              </a:rPr>
            </a:br>
            <a:endParaRPr lang="en-GB" dirty="0">
              <a:latin typeface="+mn-lt"/>
            </a:endParaRPr>
          </a:p>
        </p:txBody>
      </p:sp>
      <p:sp>
        <p:nvSpPr>
          <p:cNvPr id="3" name="Content Placeholder 2">
            <a:extLst>
              <a:ext uri="{FF2B5EF4-FFF2-40B4-BE49-F238E27FC236}">
                <a16:creationId xmlns:a16="http://schemas.microsoft.com/office/drawing/2014/main" id="{1A2DE647-EE68-409E-9E43-FB40DE296B2C}"/>
              </a:ext>
            </a:extLst>
          </p:cNvPr>
          <p:cNvSpPr>
            <a:spLocks noGrp="1"/>
          </p:cNvSpPr>
          <p:nvPr>
            <p:ph idx="1"/>
          </p:nvPr>
        </p:nvSpPr>
        <p:spPr/>
        <p:txBody>
          <a:bodyPr/>
          <a:lstStyle/>
          <a:p>
            <a:pPr marL="285750" indent="-285750" algn="l">
              <a:buFont typeface="Arial" panose="020B0604020202020204" pitchFamily="34" charset="0"/>
              <a:buChar char="•"/>
            </a:pPr>
            <a:r>
              <a:rPr lang="en-GB" sz="1800" b="0" i="0" dirty="0">
                <a:solidFill>
                  <a:schemeClr val="accent1">
                    <a:lumMod val="75000"/>
                  </a:schemeClr>
                </a:solidFill>
                <a:effectLst/>
                <a:latin typeface="+mn-lt"/>
              </a:rPr>
              <a:t>Online patient registration – removal of wet signatures and the need for hard copies, although many practices and regions already offer this</a:t>
            </a:r>
          </a:p>
          <a:p>
            <a:pPr marL="285750" indent="-285750" algn="l">
              <a:buFont typeface="Arial" panose="020B0604020202020204" pitchFamily="34" charset="0"/>
              <a:buChar char="•"/>
            </a:pPr>
            <a:r>
              <a:rPr lang="en-GB" sz="1800" b="0" i="0" dirty="0">
                <a:solidFill>
                  <a:schemeClr val="accent1">
                    <a:lumMod val="75000"/>
                  </a:schemeClr>
                </a:solidFill>
                <a:effectLst/>
                <a:latin typeface="+mn-lt"/>
              </a:rPr>
              <a:t>Online appointment booking – removal of 25% minimum, to be replaced with all directly bookable appointments that do not require triage, a new contractual requirement which goes beyond the five-year framework</a:t>
            </a:r>
          </a:p>
          <a:p>
            <a:pPr marL="285750" indent="-285750" algn="l">
              <a:buFont typeface="Arial" panose="020B0604020202020204" pitchFamily="34" charset="0"/>
              <a:buChar char="•"/>
            </a:pPr>
            <a:r>
              <a:rPr lang="en-GB" sz="1800" b="0" i="0" dirty="0">
                <a:solidFill>
                  <a:schemeClr val="accent1">
                    <a:lumMod val="75000"/>
                  </a:schemeClr>
                </a:solidFill>
                <a:effectLst/>
                <a:latin typeface="+mn-lt"/>
              </a:rPr>
              <a:t>This change will allow practices to determine what is most appropriate to make available for online booking; an example of this is flu vaccination or COVID vaccination appointments</a:t>
            </a:r>
          </a:p>
          <a:p>
            <a:pPr marL="285750" indent="-285750" algn="l">
              <a:buFont typeface="Arial" panose="020B0604020202020204" pitchFamily="34" charset="0"/>
              <a:buChar char="•"/>
            </a:pPr>
            <a:r>
              <a:rPr lang="en-GB" sz="1800" b="0" i="0" dirty="0">
                <a:solidFill>
                  <a:schemeClr val="accent1">
                    <a:lumMod val="75000"/>
                  </a:schemeClr>
                </a:solidFill>
                <a:effectLst/>
                <a:latin typeface="+mn-lt"/>
              </a:rPr>
              <a:t>Deceased patient records will no longer need to be printed and sent to PCSE (Primary Care Support England); practices will now legally be required to process access requests</a:t>
            </a:r>
          </a:p>
          <a:p>
            <a:endParaRPr lang="en-GB" sz="1800" dirty="0">
              <a:solidFill>
                <a:schemeClr val="accent1">
                  <a:lumMod val="75000"/>
                </a:schemeClr>
              </a:solidFill>
              <a:latin typeface="+mn-lt"/>
            </a:endParaRPr>
          </a:p>
        </p:txBody>
      </p:sp>
      <p:sp>
        <p:nvSpPr>
          <p:cNvPr id="4" name="Date Placeholder 3">
            <a:extLst>
              <a:ext uri="{FF2B5EF4-FFF2-40B4-BE49-F238E27FC236}">
                <a16:creationId xmlns:a16="http://schemas.microsoft.com/office/drawing/2014/main" id="{34336434-39EC-44A3-AE19-CEF70E33E65B}"/>
              </a:ext>
            </a:extLst>
          </p:cNvPr>
          <p:cNvSpPr>
            <a:spLocks noGrp="1"/>
          </p:cNvSpPr>
          <p:nvPr>
            <p:ph type="dt" sz="half" idx="2"/>
          </p:nvPr>
        </p:nvSpPr>
        <p:spPr/>
        <p:txBody>
          <a:bodyPr/>
          <a:lstStyle/>
          <a:p>
            <a:fld id="{3FFC9BE3-63B7-8B4B-8F7F-E2147C04187A}" type="datetime3">
              <a:rPr lang="en-GB" smtClean="0"/>
              <a:t>14 April, 2022</a:t>
            </a:fld>
            <a:endParaRPr lang="en-US" dirty="0"/>
          </a:p>
        </p:txBody>
      </p:sp>
      <p:sp>
        <p:nvSpPr>
          <p:cNvPr id="5" name="Slide Number Placeholder 4">
            <a:extLst>
              <a:ext uri="{FF2B5EF4-FFF2-40B4-BE49-F238E27FC236}">
                <a16:creationId xmlns:a16="http://schemas.microsoft.com/office/drawing/2014/main" id="{EFF05863-F544-4FE9-BF8A-757FF7D13E97}"/>
              </a:ext>
            </a:extLst>
          </p:cNvPr>
          <p:cNvSpPr>
            <a:spLocks noGrp="1"/>
          </p:cNvSpPr>
          <p:nvPr>
            <p:ph type="sldNum" sz="quarter" idx="4"/>
          </p:nvPr>
        </p:nvSpPr>
        <p:spPr/>
        <p:txBody>
          <a:bodyPr/>
          <a:lstStyle/>
          <a:p>
            <a:fld id="{E4E00EF0-048C-114D-ADD5-1D5ACA69D45F}" type="slidenum">
              <a:rPr lang="en-GB" smtClean="0"/>
              <a:pPr/>
              <a:t>3</a:t>
            </a:fld>
            <a:endParaRPr lang="en-GB" dirty="0"/>
          </a:p>
        </p:txBody>
      </p:sp>
    </p:spTree>
    <p:extLst>
      <p:ext uri="{BB962C8B-B14F-4D97-AF65-F5344CB8AC3E}">
        <p14:creationId xmlns:p14="http://schemas.microsoft.com/office/powerpoint/2010/main" val="974391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D598-8421-41B8-9059-123E64C25B19}"/>
              </a:ext>
            </a:extLst>
          </p:cNvPr>
          <p:cNvSpPr>
            <a:spLocks noGrp="1"/>
          </p:cNvSpPr>
          <p:nvPr>
            <p:ph type="title"/>
          </p:nvPr>
        </p:nvSpPr>
        <p:spPr/>
        <p:txBody>
          <a:bodyPr/>
          <a:lstStyle/>
          <a:p>
            <a:r>
              <a:rPr lang="en-GB" dirty="0"/>
              <a:t>Vaccinations and Immunisations</a:t>
            </a:r>
          </a:p>
        </p:txBody>
      </p:sp>
      <p:sp>
        <p:nvSpPr>
          <p:cNvPr id="3" name="Content Placeholder 2">
            <a:extLst>
              <a:ext uri="{FF2B5EF4-FFF2-40B4-BE49-F238E27FC236}">
                <a16:creationId xmlns:a16="http://schemas.microsoft.com/office/drawing/2014/main" id="{56CF6648-B680-4959-BF26-0EDCAD0BEC88}"/>
              </a:ext>
            </a:extLst>
          </p:cNvPr>
          <p:cNvSpPr>
            <a:spLocks noGrp="1"/>
          </p:cNvSpPr>
          <p:nvPr>
            <p:ph idx="1"/>
          </p:nvPr>
        </p:nvSpPr>
        <p:spPr/>
        <p:txBody>
          <a:bodyPr/>
          <a:lstStyle/>
          <a:p>
            <a:pPr marL="285750" indent="-285750">
              <a:buFont typeface="Arial" panose="020B0604020202020204" pitchFamily="34" charset="0"/>
              <a:buChar char="•"/>
            </a:pPr>
            <a:r>
              <a:rPr lang="en-GB" sz="1800" dirty="0">
                <a:solidFill>
                  <a:schemeClr val="accent1">
                    <a:lumMod val="75000"/>
                  </a:schemeClr>
                </a:solidFill>
                <a:latin typeface="+mn-lt"/>
              </a:rPr>
              <a:t>HPV – transition from Gardasil 4 to Gardasil 9 during 2022/23 and the JCVI has advised a move from a three-dose schedule to a two-dose schedule (with doses given at least six months apart), for both those aged 15 and over, and for the national HPV MSM vaccination programme</a:t>
            </a:r>
          </a:p>
          <a:p>
            <a:pPr marL="285750" indent="-285750">
              <a:buFont typeface="Arial" panose="020B0604020202020204" pitchFamily="34" charset="0"/>
              <a:buChar char="•"/>
            </a:pPr>
            <a:r>
              <a:rPr lang="en-GB" sz="1800" dirty="0">
                <a:solidFill>
                  <a:schemeClr val="accent1">
                    <a:lumMod val="75000"/>
                  </a:schemeClr>
                </a:solidFill>
                <a:latin typeface="+mn-lt"/>
              </a:rPr>
              <a:t>MMR – cessation of the 10 and 11-year-old catch-up programme along with practice participation in a national MMR campaign as per the current contractual requirement for practices to take part in one catch up campaign per year</a:t>
            </a:r>
          </a:p>
          <a:p>
            <a:pPr marL="285750" indent="-285750">
              <a:buFont typeface="Arial" panose="020B0604020202020204" pitchFamily="34" charset="0"/>
              <a:buChar char="•"/>
            </a:pPr>
            <a:r>
              <a:rPr lang="en-GB" sz="1800" dirty="0">
                <a:solidFill>
                  <a:schemeClr val="accent1">
                    <a:lumMod val="75000"/>
                  </a:schemeClr>
                </a:solidFill>
                <a:latin typeface="+mn-lt"/>
              </a:rPr>
              <a:t>MenACWY Freshers programme – will come to an end on 31 March 2022</a:t>
            </a:r>
          </a:p>
          <a:p>
            <a:pPr marL="285750" indent="-285750">
              <a:buFont typeface="Arial" panose="020B0604020202020204" pitchFamily="34" charset="0"/>
              <a:buChar char="•"/>
            </a:pPr>
            <a:r>
              <a:rPr lang="en-GB" sz="1800" dirty="0">
                <a:solidFill>
                  <a:schemeClr val="accent1">
                    <a:lumMod val="75000"/>
                  </a:schemeClr>
                </a:solidFill>
                <a:latin typeface="+mn-lt"/>
              </a:rPr>
              <a:t>IoS payments lost reinvested in public health budget</a:t>
            </a:r>
          </a:p>
          <a:p>
            <a:pPr marL="285750" indent="-285750">
              <a:buFont typeface="Arial" panose="020B0604020202020204" pitchFamily="34" charset="0"/>
              <a:buChar char="•"/>
            </a:pPr>
            <a:endParaRPr lang="en-GB" sz="1800" dirty="0">
              <a:latin typeface="+mn-lt"/>
            </a:endParaRPr>
          </a:p>
        </p:txBody>
      </p:sp>
      <p:sp>
        <p:nvSpPr>
          <p:cNvPr id="4" name="Date Placeholder 3">
            <a:extLst>
              <a:ext uri="{FF2B5EF4-FFF2-40B4-BE49-F238E27FC236}">
                <a16:creationId xmlns:a16="http://schemas.microsoft.com/office/drawing/2014/main" id="{6B4B2DBF-6DB0-431D-AA07-7A0B07687F4E}"/>
              </a:ext>
            </a:extLst>
          </p:cNvPr>
          <p:cNvSpPr>
            <a:spLocks noGrp="1"/>
          </p:cNvSpPr>
          <p:nvPr>
            <p:ph type="dt" sz="half" idx="2"/>
          </p:nvPr>
        </p:nvSpPr>
        <p:spPr/>
        <p:txBody>
          <a:bodyPr/>
          <a:lstStyle/>
          <a:p>
            <a:fld id="{3FFC9BE3-63B7-8B4B-8F7F-E2147C04187A}" type="datetime3">
              <a:rPr lang="en-GB" smtClean="0"/>
              <a:t>14 April, 2022</a:t>
            </a:fld>
            <a:endParaRPr lang="en-US" dirty="0"/>
          </a:p>
        </p:txBody>
      </p:sp>
      <p:sp>
        <p:nvSpPr>
          <p:cNvPr id="5" name="Slide Number Placeholder 4">
            <a:extLst>
              <a:ext uri="{FF2B5EF4-FFF2-40B4-BE49-F238E27FC236}">
                <a16:creationId xmlns:a16="http://schemas.microsoft.com/office/drawing/2014/main" id="{DB5DF896-2142-4654-A89E-F240F5273CD4}"/>
              </a:ext>
            </a:extLst>
          </p:cNvPr>
          <p:cNvSpPr>
            <a:spLocks noGrp="1"/>
          </p:cNvSpPr>
          <p:nvPr>
            <p:ph type="sldNum" sz="quarter" idx="4"/>
          </p:nvPr>
        </p:nvSpPr>
        <p:spPr/>
        <p:txBody>
          <a:bodyPr/>
          <a:lstStyle/>
          <a:p>
            <a:fld id="{E4E00EF0-048C-114D-ADD5-1D5ACA69D45F}" type="slidenum">
              <a:rPr lang="en-GB" smtClean="0"/>
              <a:pPr/>
              <a:t>4</a:t>
            </a:fld>
            <a:endParaRPr lang="en-GB" dirty="0"/>
          </a:p>
        </p:txBody>
      </p:sp>
    </p:spTree>
    <p:extLst>
      <p:ext uri="{BB962C8B-B14F-4D97-AF65-F5344CB8AC3E}">
        <p14:creationId xmlns:p14="http://schemas.microsoft.com/office/powerpoint/2010/main" val="1099937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Practice level funding increase</a:t>
            </a:r>
          </a:p>
        </p:txBody>
      </p:sp>
      <p:sp>
        <p:nvSpPr>
          <p:cNvPr id="3" name="Content Placeholder 2"/>
          <p:cNvSpPr>
            <a:spLocks noGrp="1"/>
          </p:cNvSpPr>
          <p:nvPr>
            <p:ph idx="1"/>
          </p:nvPr>
        </p:nvSpPr>
        <p:spPr>
          <a:xfrm>
            <a:off x="388043" y="803536"/>
            <a:ext cx="8173747" cy="3598343"/>
          </a:xfrm>
        </p:spPr>
        <p:txBody>
          <a:bodyPr/>
          <a:lstStyle/>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mn-lt"/>
              </a:rPr>
              <a:t>The five year framework agreed funding to provide pay uplifts in line with predicted inflation (as at April 2019)</a:t>
            </a: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mn-lt"/>
              </a:rPr>
              <a:t>This year the funding provides for a 2.1% pay uplift for all GPs, practice staff and practice expenses, although GPC England sought additional funding given the economic changes (due in large part to the impact of the pandemic), but this was refused</a:t>
            </a: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mn-lt"/>
              </a:rPr>
              <a:t>As per the five year deal, global sum will increase by 3% from £96.78 to £99.70 per weighted patient</a:t>
            </a: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mn-lt"/>
              </a:rPr>
              <a:t>The OOH (Out of Hours) adjustment remains at 4.75%, increasing the value from £4.59 to £4.73</a:t>
            </a: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mn-lt"/>
              </a:rPr>
              <a:t>There will be a continuation of funding in Global Sum (£20 million) for one additional year (2022/23) to reflect workload for practices from SARs (Subject Access Requests)</a:t>
            </a:r>
          </a:p>
          <a:p>
            <a:pPr marL="285750" indent="-285750">
              <a:lnSpc>
                <a:spcPct val="100000"/>
              </a:lnSpc>
              <a:spcAft>
                <a:spcPts val="0"/>
              </a:spcAft>
              <a:buFont typeface="Arial" panose="020B0604020202020204" pitchFamily="34" charset="0"/>
              <a:buChar char="•"/>
            </a:pPr>
            <a:r>
              <a:rPr lang="en-GB" sz="1800" dirty="0">
                <a:solidFill>
                  <a:schemeClr val="accent1">
                    <a:lumMod val="75000"/>
                  </a:schemeClr>
                </a:solidFill>
                <a:latin typeface="+mn-lt"/>
              </a:rPr>
              <a:t>No amendments are being made to the content of QOF, but the value of a QOF point will increase by 3.2% from £201.16 to £207.56</a:t>
            </a:r>
          </a:p>
        </p:txBody>
      </p:sp>
      <p:sp>
        <p:nvSpPr>
          <p:cNvPr id="4" name="Date Placeholder 3"/>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FC9BE3-63B7-8B4B-8F7F-E2147C04187A}" type="datetime3">
              <a:rPr kumimoji="0" lang="en-GB" sz="800" b="0" i="0" u="none" strike="noStrike" kern="1200" cap="none" spc="0" normalizeH="0" baseline="0" noProof="0" smtClean="0">
                <a:ln>
                  <a:noFill/>
                </a:ln>
                <a:solidFill>
                  <a:srgbClr val="13316E"/>
                </a:solidFill>
                <a:effectLst/>
                <a:uLnTx/>
                <a:uFillTx/>
                <a:latin typeface="Calibri"/>
                <a:ea typeface="+mn-ea"/>
                <a:cs typeface="Calibri"/>
              </a:rPr>
              <a:pPr marL="0" marR="0" lvl="0" indent="0" algn="l" defTabSz="457200" rtl="0" eaLnBrk="1" fontAlgn="auto" latinLnBrk="0" hangingPunct="1">
                <a:lnSpc>
                  <a:spcPct val="100000"/>
                </a:lnSpc>
                <a:spcBef>
                  <a:spcPts val="0"/>
                </a:spcBef>
                <a:spcAft>
                  <a:spcPts val="0"/>
                </a:spcAft>
                <a:buClrTx/>
                <a:buSzTx/>
                <a:buFontTx/>
                <a:buNone/>
                <a:tabLst/>
                <a:defRPr/>
              </a:pPr>
              <a:t>14 April, 2022</a:t>
            </a:fld>
            <a:endParaRPr kumimoji="0" lang="en-US" sz="800" b="0" i="0" u="none" strike="noStrike" kern="1200" cap="none" spc="0" normalizeH="0" baseline="0" noProof="0" dirty="0">
              <a:ln>
                <a:noFill/>
              </a:ln>
              <a:solidFill>
                <a:srgbClr val="13316E"/>
              </a:solidFill>
              <a:effectLst/>
              <a:uLnTx/>
              <a:uFillTx/>
              <a:latin typeface="Calibri"/>
              <a:ea typeface="+mn-ea"/>
              <a:cs typeface="Calibri"/>
            </a:endParaRP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4E00EF0-048C-114D-ADD5-1D5ACA69D45F}" type="slidenum">
              <a:rPr kumimoji="0" lang="en-GB" sz="800" b="0" i="0" u="none" strike="noStrike" kern="1200" cap="none" spc="0" normalizeH="0" baseline="0" noProof="0" smtClean="0">
                <a:ln>
                  <a:noFill/>
                </a:ln>
                <a:solidFill>
                  <a:srgbClr val="13316E"/>
                </a:solidFill>
                <a:effectLst/>
                <a:uLnTx/>
                <a:uFillTx/>
                <a:latin typeface="Calibri"/>
                <a:ea typeface="+mn-ea"/>
                <a:cs typeface="Calibri"/>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GB" sz="800" b="0" i="0" u="none" strike="noStrike" kern="1200" cap="none" spc="0" normalizeH="0" baseline="0" noProof="0" dirty="0">
              <a:ln>
                <a:noFill/>
              </a:ln>
              <a:solidFill>
                <a:srgbClr val="13316E"/>
              </a:solidFill>
              <a:effectLst/>
              <a:uLnTx/>
              <a:uFillTx/>
              <a:latin typeface="Calibri"/>
              <a:ea typeface="+mn-ea"/>
              <a:cs typeface="Calibri"/>
            </a:endParaRPr>
          </a:p>
        </p:txBody>
      </p:sp>
    </p:spTree>
    <p:extLst>
      <p:ext uri="{BB962C8B-B14F-4D97-AF65-F5344CB8AC3E}">
        <p14:creationId xmlns:p14="http://schemas.microsoft.com/office/powerpoint/2010/main" val="58874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A9BC-7C9D-43A2-B494-098CA90FF0C2}"/>
              </a:ext>
            </a:extLst>
          </p:cNvPr>
          <p:cNvSpPr>
            <a:spLocks noGrp="1"/>
          </p:cNvSpPr>
          <p:nvPr>
            <p:ph type="title"/>
          </p:nvPr>
        </p:nvSpPr>
        <p:spPr/>
        <p:txBody>
          <a:bodyPr/>
          <a:lstStyle/>
          <a:p>
            <a:r>
              <a:rPr lang="en-GB" dirty="0"/>
              <a:t>Practice level funding increase (cont.)</a:t>
            </a:r>
          </a:p>
        </p:txBody>
      </p:sp>
      <p:sp>
        <p:nvSpPr>
          <p:cNvPr id="4" name="Date Placeholder 3">
            <a:extLst>
              <a:ext uri="{FF2B5EF4-FFF2-40B4-BE49-F238E27FC236}">
                <a16:creationId xmlns:a16="http://schemas.microsoft.com/office/drawing/2014/main" id="{F68BBD5E-D85D-4507-8C74-EAD0A1DD81E5}"/>
              </a:ext>
            </a:extLst>
          </p:cNvPr>
          <p:cNvSpPr>
            <a:spLocks noGrp="1"/>
          </p:cNvSpPr>
          <p:nvPr>
            <p:ph type="dt" sz="half" idx="2"/>
          </p:nvPr>
        </p:nvSpPr>
        <p:spPr/>
        <p:txBody>
          <a:bodyPr/>
          <a:lstStyle/>
          <a:p>
            <a:fld id="{3FFC9BE3-63B7-8B4B-8F7F-E2147C04187A}" type="datetime3">
              <a:rPr lang="en-GB" smtClean="0"/>
              <a:t>14 April, 2022</a:t>
            </a:fld>
            <a:endParaRPr lang="en-US" dirty="0"/>
          </a:p>
        </p:txBody>
      </p:sp>
      <p:sp>
        <p:nvSpPr>
          <p:cNvPr id="5" name="Slide Number Placeholder 4">
            <a:extLst>
              <a:ext uri="{FF2B5EF4-FFF2-40B4-BE49-F238E27FC236}">
                <a16:creationId xmlns:a16="http://schemas.microsoft.com/office/drawing/2014/main" id="{0FB0A68E-E23E-47B0-A36E-53A784E71283}"/>
              </a:ext>
            </a:extLst>
          </p:cNvPr>
          <p:cNvSpPr>
            <a:spLocks noGrp="1"/>
          </p:cNvSpPr>
          <p:nvPr>
            <p:ph type="sldNum" sz="quarter" idx="4"/>
          </p:nvPr>
        </p:nvSpPr>
        <p:spPr/>
        <p:txBody>
          <a:bodyPr/>
          <a:lstStyle/>
          <a:p>
            <a:fld id="{E4E00EF0-048C-114D-ADD5-1D5ACA69D45F}" type="slidenum">
              <a:rPr lang="en-GB" smtClean="0"/>
              <a:pPr/>
              <a:t>6</a:t>
            </a:fld>
            <a:endParaRPr lang="en-GB" dirty="0"/>
          </a:p>
        </p:txBody>
      </p:sp>
      <p:sp>
        <p:nvSpPr>
          <p:cNvPr id="7" name="Content Placeholder 6">
            <a:extLst>
              <a:ext uri="{FF2B5EF4-FFF2-40B4-BE49-F238E27FC236}">
                <a16:creationId xmlns:a16="http://schemas.microsoft.com/office/drawing/2014/main" id="{AEA9BB89-A607-48BC-A518-A1F2A0137A10}"/>
              </a:ext>
            </a:extLst>
          </p:cNvPr>
          <p:cNvSpPr>
            <a:spLocks noGrp="1"/>
          </p:cNvSpPr>
          <p:nvPr>
            <p:ph idx="1"/>
          </p:nvPr>
        </p:nvSpPr>
        <p:spPr>
          <a:xfrm>
            <a:off x="375469" y="1070344"/>
            <a:ext cx="7421740" cy="3248781"/>
          </a:xfrm>
        </p:spPr>
        <p:txBody>
          <a:bodyPr/>
          <a:lstStyle/>
          <a:p>
            <a:pPr marL="285750" indent="-285750">
              <a:buFont typeface="Arial" panose="020B0604020202020204" pitchFamily="34" charset="0"/>
              <a:buChar char="•"/>
            </a:pPr>
            <a:r>
              <a:rPr lang="en-GB" sz="1800" dirty="0">
                <a:solidFill>
                  <a:schemeClr val="accent1">
                    <a:lumMod val="75000"/>
                  </a:schemeClr>
                </a:solidFill>
                <a:latin typeface="+mn-lt"/>
              </a:rPr>
              <a:t>ARRS funding has been uplifted from £746m to £1.027bn, as planned in the update to the five year deal</a:t>
            </a:r>
          </a:p>
          <a:p>
            <a:pPr marL="285750" indent="-285750">
              <a:buFont typeface="Arial" panose="020B0604020202020204" pitchFamily="34" charset="0"/>
              <a:buChar char="•"/>
            </a:pPr>
            <a:r>
              <a:rPr lang="en-GB" sz="1800" dirty="0">
                <a:solidFill>
                  <a:schemeClr val="accent1">
                    <a:lumMod val="75000"/>
                  </a:schemeClr>
                </a:solidFill>
                <a:latin typeface="+mn-lt"/>
              </a:rPr>
              <a:t>The extension of the £43m for leadership and management, in addition to the existing £44m planned for PCN clinical directors as part of the five year deal, brings the total Clinical Director funding pot for 2022/23 to £87m</a:t>
            </a:r>
          </a:p>
          <a:p>
            <a:pPr marL="285750" indent="-285750">
              <a:buFont typeface="Arial" panose="020B0604020202020204" pitchFamily="34" charset="0"/>
              <a:buChar char="•"/>
            </a:pPr>
            <a:r>
              <a:rPr lang="en-GB" sz="1800" dirty="0">
                <a:solidFill>
                  <a:schemeClr val="accent1">
                    <a:lumMod val="75000"/>
                  </a:schemeClr>
                </a:solidFill>
                <a:latin typeface="+mn-lt"/>
              </a:rPr>
              <a:t>IIF has been uplifted from £150m to £260m to reflect the planned uplift of £75m, plus an additional £35m agreed for specific purposes (Direct Oral Anticoagulants (DOACs) and Atrial Fibrillation, and FIT testing and 2WW cancer referrals), the value of an IIF point will remain at £200</a:t>
            </a:r>
          </a:p>
          <a:p>
            <a:pPr marL="285750" indent="-285750">
              <a:buFont typeface="Arial" panose="020B0604020202020204" pitchFamily="34" charset="0"/>
              <a:buChar char="•"/>
            </a:pPr>
            <a:r>
              <a:rPr lang="en-GB" sz="1800" dirty="0">
                <a:solidFill>
                  <a:schemeClr val="accent1">
                    <a:lumMod val="75000"/>
                  </a:schemeClr>
                </a:solidFill>
                <a:latin typeface="+mn-lt"/>
              </a:rPr>
              <a:t>As described in the five year framework and subsequent updates, the two funding streams currently for the PCN DES extended hours (£1.44 per patient) and CCG-commissioned enhanced access (£6 per patient) will be combined under the Network Contract DES to fund a single, nationally consistent access offer with updated requirements, to be delivered by PCNs.  More detail later</a:t>
            </a:r>
          </a:p>
        </p:txBody>
      </p:sp>
    </p:spTree>
    <p:extLst>
      <p:ext uri="{BB962C8B-B14F-4D97-AF65-F5344CB8AC3E}">
        <p14:creationId xmlns:p14="http://schemas.microsoft.com/office/powerpoint/2010/main" val="723754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415B7-157E-4CDD-969D-6D04C68F6275}"/>
              </a:ext>
            </a:extLst>
          </p:cNvPr>
          <p:cNvSpPr>
            <a:spLocks noGrp="1"/>
          </p:cNvSpPr>
          <p:nvPr>
            <p:ph type="title"/>
          </p:nvPr>
        </p:nvSpPr>
        <p:spPr/>
        <p:txBody>
          <a:bodyPr/>
          <a:lstStyle/>
          <a:p>
            <a:r>
              <a:rPr lang="en-GB" dirty="0"/>
              <a:t>Health and Social Care (National Insurance) Levy</a:t>
            </a:r>
          </a:p>
        </p:txBody>
      </p:sp>
      <p:sp>
        <p:nvSpPr>
          <p:cNvPr id="3" name="Content Placeholder 2">
            <a:extLst>
              <a:ext uri="{FF2B5EF4-FFF2-40B4-BE49-F238E27FC236}">
                <a16:creationId xmlns:a16="http://schemas.microsoft.com/office/drawing/2014/main" id="{4B4DCA56-9DEB-49D5-B0B7-6F95F617C099}"/>
              </a:ext>
            </a:extLst>
          </p:cNvPr>
          <p:cNvSpPr>
            <a:spLocks noGrp="1"/>
          </p:cNvSpPr>
          <p:nvPr>
            <p:ph idx="1"/>
          </p:nvPr>
        </p:nvSpPr>
        <p:spPr/>
        <p:txBody>
          <a:bodyPr/>
          <a:lstStyle/>
          <a:p>
            <a:pPr marL="285750" indent="-285750">
              <a:buFont typeface="Arial" panose="020B0604020202020204" pitchFamily="34" charset="0"/>
              <a:buChar char="•"/>
            </a:pPr>
            <a:endParaRPr lang="en-GB" sz="1800" dirty="0">
              <a:latin typeface="+mn-lt"/>
            </a:endParaRPr>
          </a:p>
          <a:p>
            <a:pPr marL="285750" indent="-285750">
              <a:buFont typeface="Arial" panose="020B0604020202020204" pitchFamily="34" charset="0"/>
              <a:buChar char="•"/>
            </a:pPr>
            <a:r>
              <a:rPr lang="en-GB" sz="1800" dirty="0">
                <a:solidFill>
                  <a:schemeClr val="accent1">
                    <a:lumMod val="75000"/>
                  </a:schemeClr>
                </a:solidFill>
                <a:latin typeface="+mn-lt"/>
              </a:rPr>
              <a:t>GPC England sought agreement to cover the employer contributions for the uplift in National Insurance for the proposed 1.25% health and social care levy</a:t>
            </a:r>
          </a:p>
          <a:p>
            <a:pPr marL="285750" indent="-285750">
              <a:buFont typeface="Arial" panose="020B0604020202020204" pitchFamily="34" charset="0"/>
              <a:buChar char="•"/>
            </a:pPr>
            <a:endParaRPr lang="en-GB" sz="1800" dirty="0">
              <a:solidFill>
                <a:schemeClr val="accent1">
                  <a:lumMod val="75000"/>
                </a:schemeClr>
              </a:solidFill>
              <a:latin typeface="+mn-lt"/>
            </a:endParaRPr>
          </a:p>
          <a:p>
            <a:pPr marL="285750" indent="-285750">
              <a:buFont typeface="Arial" panose="020B0604020202020204" pitchFamily="34" charset="0"/>
              <a:buChar char="•"/>
            </a:pPr>
            <a:r>
              <a:rPr lang="en-GB" sz="1800" dirty="0">
                <a:solidFill>
                  <a:schemeClr val="accent1">
                    <a:lumMod val="75000"/>
                  </a:schemeClr>
                </a:solidFill>
                <a:latin typeface="+mn-lt"/>
              </a:rPr>
              <a:t>The Government has refused to provide this funding, despite the intention to cover the employer cost for all other public services, including secondary care employers</a:t>
            </a:r>
          </a:p>
        </p:txBody>
      </p:sp>
      <p:sp>
        <p:nvSpPr>
          <p:cNvPr id="4" name="Date Placeholder 3">
            <a:extLst>
              <a:ext uri="{FF2B5EF4-FFF2-40B4-BE49-F238E27FC236}">
                <a16:creationId xmlns:a16="http://schemas.microsoft.com/office/drawing/2014/main" id="{2A46B806-4325-4EFA-BE19-079AAE8D79B0}"/>
              </a:ext>
            </a:extLst>
          </p:cNvPr>
          <p:cNvSpPr>
            <a:spLocks noGrp="1"/>
          </p:cNvSpPr>
          <p:nvPr>
            <p:ph type="dt" sz="half" idx="2"/>
          </p:nvPr>
        </p:nvSpPr>
        <p:spPr/>
        <p:txBody>
          <a:bodyPr/>
          <a:lstStyle/>
          <a:p>
            <a:fld id="{3FFC9BE3-63B7-8B4B-8F7F-E2147C04187A}" type="datetime3">
              <a:rPr lang="en-GB" smtClean="0"/>
              <a:t>14 April, 2022</a:t>
            </a:fld>
            <a:endParaRPr lang="en-US" dirty="0"/>
          </a:p>
        </p:txBody>
      </p:sp>
      <p:sp>
        <p:nvSpPr>
          <p:cNvPr id="5" name="Slide Number Placeholder 4">
            <a:extLst>
              <a:ext uri="{FF2B5EF4-FFF2-40B4-BE49-F238E27FC236}">
                <a16:creationId xmlns:a16="http://schemas.microsoft.com/office/drawing/2014/main" id="{5B79B787-1C88-4491-A7FA-2061C94E4C36}"/>
              </a:ext>
            </a:extLst>
          </p:cNvPr>
          <p:cNvSpPr>
            <a:spLocks noGrp="1"/>
          </p:cNvSpPr>
          <p:nvPr>
            <p:ph type="sldNum" sz="quarter" idx="4"/>
          </p:nvPr>
        </p:nvSpPr>
        <p:spPr/>
        <p:txBody>
          <a:bodyPr/>
          <a:lstStyle/>
          <a:p>
            <a:fld id="{E4E00EF0-048C-114D-ADD5-1D5ACA69D45F}" type="slidenum">
              <a:rPr lang="en-GB" smtClean="0"/>
              <a:pPr/>
              <a:t>7</a:t>
            </a:fld>
            <a:endParaRPr lang="en-GB" dirty="0"/>
          </a:p>
        </p:txBody>
      </p:sp>
    </p:spTree>
    <p:extLst>
      <p:ext uri="{BB962C8B-B14F-4D97-AF65-F5344CB8AC3E}">
        <p14:creationId xmlns:p14="http://schemas.microsoft.com/office/powerpoint/2010/main" val="315445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C1F8C-B653-4C51-9FE8-C1C7F86C8DC7}"/>
              </a:ext>
            </a:extLst>
          </p:cNvPr>
          <p:cNvSpPr>
            <a:spLocks noGrp="1"/>
          </p:cNvSpPr>
          <p:nvPr>
            <p:ph type="title"/>
          </p:nvPr>
        </p:nvSpPr>
        <p:spPr/>
        <p:txBody>
          <a:bodyPr/>
          <a:lstStyle/>
          <a:p>
            <a:r>
              <a:rPr lang="en-GB" dirty="0"/>
              <a:t>QOF overview	</a:t>
            </a:r>
          </a:p>
        </p:txBody>
      </p:sp>
      <p:sp>
        <p:nvSpPr>
          <p:cNvPr id="3" name="Content Placeholder 2">
            <a:extLst>
              <a:ext uri="{FF2B5EF4-FFF2-40B4-BE49-F238E27FC236}">
                <a16:creationId xmlns:a16="http://schemas.microsoft.com/office/drawing/2014/main" id="{B03C3DA1-88DC-4CB4-93D1-E4304D6B7D2A}"/>
              </a:ext>
            </a:extLst>
          </p:cNvPr>
          <p:cNvSpPr>
            <a:spLocks noGrp="1"/>
          </p:cNvSpPr>
          <p:nvPr>
            <p:ph idx="1"/>
          </p:nvPr>
        </p:nvSpPr>
        <p:spPr>
          <a:xfrm>
            <a:off x="388043" y="820738"/>
            <a:ext cx="8173747" cy="3259068"/>
          </a:xfrm>
        </p:spPr>
        <p:txBody>
          <a:bodyPr/>
          <a:lstStyle/>
          <a:p>
            <a:pPr marL="457200" indent="-45720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NHSEI is not making any changes to QOF for 2022/23 beyond changing the topics for the QI (Quality Improvement) domain citing stability, but they will be fully reinstating QOF and all its requirements from April</a:t>
            </a:r>
          </a:p>
          <a:p>
            <a:pPr marL="457200" indent="-45720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The proposed QI modules for 2022/23 focus on optimising access to general practice and prescription drug dependency</a:t>
            </a:r>
          </a:p>
          <a:p>
            <a:pPr marL="457200" indent="-45720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NHSEI has declined additional support for childhood immunisations as part of the 22/23 contracting round, we believe changes should be made to these indicators to enable practices to deliver more for their patients without being financially penalised</a:t>
            </a:r>
          </a:p>
          <a:p>
            <a:pPr marL="457200" indent="-457200">
              <a:lnSpc>
                <a:spcPct val="100000"/>
              </a:lnSpc>
              <a:buFont typeface="Arial" panose="020B0604020202020204" pitchFamily="34" charset="0"/>
              <a:buChar char="•"/>
            </a:pPr>
            <a:r>
              <a:rPr lang="en-GB" sz="1800" dirty="0">
                <a:solidFill>
                  <a:schemeClr val="accent1">
                    <a:lumMod val="75000"/>
                  </a:schemeClr>
                </a:solidFill>
                <a:latin typeface="Calibri Light" panose="020F0302020204030204" pitchFamily="34" charset="0"/>
                <a:cs typeface="Calibri Light" panose="020F0302020204030204" pitchFamily="34" charset="0"/>
              </a:rPr>
              <a:t>GPCE has highlighted the acute challenges practices will face in light of impact to </a:t>
            </a:r>
            <a:r>
              <a:rPr lang="en-GB" sz="1800" dirty="0" err="1">
                <a:solidFill>
                  <a:schemeClr val="accent1">
                    <a:lumMod val="75000"/>
                  </a:schemeClr>
                </a:solidFill>
                <a:latin typeface="Calibri Light" panose="020F0302020204030204" pitchFamily="34" charset="0"/>
                <a:cs typeface="Calibri Light" panose="020F0302020204030204" pitchFamily="34" charset="0"/>
              </a:rPr>
              <a:t>IoS</a:t>
            </a:r>
            <a:r>
              <a:rPr lang="en-GB" sz="1800" dirty="0">
                <a:solidFill>
                  <a:schemeClr val="accent1">
                    <a:lumMod val="75000"/>
                  </a:schemeClr>
                </a:solidFill>
                <a:latin typeface="Calibri Light" panose="020F0302020204030204" pitchFamily="34" charset="0"/>
                <a:cs typeface="Calibri Light" panose="020F0302020204030204" pitchFamily="34" charset="0"/>
              </a:rPr>
              <a:t> payments for many practices; this too has not been considered as part of the 22-23 contracting round</a:t>
            </a:r>
          </a:p>
        </p:txBody>
      </p:sp>
      <p:sp>
        <p:nvSpPr>
          <p:cNvPr id="4" name="Date Placeholder 3">
            <a:extLst>
              <a:ext uri="{FF2B5EF4-FFF2-40B4-BE49-F238E27FC236}">
                <a16:creationId xmlns:a16="http://schemas.microsoft.com/office/drawing/2014/main" id="{33896A3C-0FFE-4BC1-918D-1B7CD74C00F4}"/>
              </a:ext>
            </a:extLst>
          </p:cNvPr>
          <p:cNvSpPr>
            <a:spLocks noGrp="1"/>
          </p:cNvSpPr>
          <p:nvPr>
            <p:ph type="dt" sz="half" idx="2"/>
          </p:nvPr>
        </p:nvSpPr>
        <p:spPr/>
        <p:txBody>
          <a:bodyPr/>
          <a:lstStyle/>
          <a:p>
            <a:fld id="{3FFC9BE3-63B7-8B4B-8F7F-E2147C04187A}" type="datetime3">
              <a:rPr lang="en-GB" smtClean="0"/>
              <a:t>14 April, 2022</a:t>
            </a:fld>
            <a:endParaRPr lang="en-US" dirty="0"/>
          </a:p>
        </p:txBody>
      </p:sp>
      <p:sp>
        <p:nvSpPr>
          <p:cNvPr id="5" name="Slide Number Placeholder 4">
            <a:extLst>
              <a:ext uri="{FF2B5EF4-FFF2-40B4-BE49-F238E27FC236}">
                <a16:creationId xmlns:a16="http://schemas.microsoft.com/office/drawing/2014/main" id="{95F33D0E-3D1D-4E63-A43F-02410BB76FBB}"/>
              </a:ext>
            </a:extLst>
          </p:cNvPr>
          <p:cNvSpPr>
            <a:spLocks noGrp="1"/>
          </p:cNvSpPr>
          <p:nvPr>
            <p:ph type="sldNum" sz="quarter" idx="4"/>
          </p:nvPr>
        </p:nvSpPr>
        <p:spPr/>
        <p:txBody>
          <a:bodyPr/>
          <a:lstStyle/>
          <a:p>
            <a:fld id="{E4E00EF0-048C-114D-ADD5-1D5ACA69D45F}" type="slidenum">
              <a:rPr lang="en-GB" smtClean="0"/>
              <a:pPr/>
              <a:t>8</a:t>
            </a:fld>
            <a:endParaRPr lang="en-GB" dirty="0"/>
          </a:p>
        </p:txBody>
      </p:sp>
    </p:spTree>
    <p:extLst>
      <p:ext uri="{BB962C8B-B14F-4D97-AF65-F5344CB8AC3E}">
        <p14:creationId xmlns:p14="http://schemas.microsoft.com/office/powerpoint/2010/main" val="1409187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5215-08C8-4B85-80F6-0E5F6EC6E182}"/>
              </a:ext>
            </a:extLst>
          </p:cNvPr>
          <p:cNvSpPr>
            <a:spLocks noGrp="1"/>
          </p:cNvSpPr>
          <p:nvPr>
            <p:ph type="title"/>
          </p:nvPr>
        </p:nvSpPr>
        <p:spPr>
          <a:xfrm>
            <a:off x="388043" y="238639"/>
            <a:ext cx="7402078" cy="493819"/>
          </a:xfrm>
        </p:spPr>
        <p:txBody>
          <a:bodyPr/>
          <a:lstStyle/>
          <a:p>
            <a:r>
              <a:rPr lang="en-GB" sz="2800" dirty="0"/>
              <a:t>Enhanced service on obesity and weight management</a:t>
            </a:r>
          </a:p>
        </p:txBody>
      </p:sp>
      <p:sp>
        <p:nvSpPr>
          <p:cNvPr id="4" name="Date Placeholder 3">
            <a:extLst>
              <a:ext uri="{FF2B5EF4-FFF2-40B4-BE49-F238E27FC236}">
                <a16:creationId xmlns:a16="http://schemas.microsoft.com/office/drawing/2014/main" id="{F63009C4-653C-430C-98D5-19D1185A152A}"/>
              </a:ext>
            </a:extLst>
          </p:cNvPr>
          <p:cNvSpPr>
            <a:spLocks noGrp="1"/>
          </p:cNvSpPr>
          <p:nvPr>
            <p:ph type="dt" sz="half" idx="2"/>
          </p:nvPr>
        </p:nvSpPr>
        <p:spPr/>
        <p:txBody>
          <a:bodyPr/>
          <a:lstStyle/>
          <a:p>
            <a:fld id="{3FFC9BE3-63B7-8B4B-8F7F-E2147C04187A}" type="datetime3">
              <a:rPr lang="en-GB" smtClean="0"/>
              <a:t>14 April, 2022</a:t>
            </a:fld>
            <a:endParaRPr lang="en-US" dirty="0"/>
          </a:p>
        </p:txBody>
      </p:sp>
      <p:sp>
        <p:nvSpPr>
          <p:cNvPr id="5" name="Slide Number Placeholder 4">
            <a:extLst>
              <a:ext uri="{FF2B5EF4-FFF2-40B4-BE49-F238E27FC236}">
                <a16:creationId xmlns:a16="http://schemas.microsoft.com/office/drawing/2014/main" id="{A3715510-F89A-43DE-B9CF-20EDFB96080C}"/>
              </a:ext>
            </a:extLst>
          </p:cNvPr>
          <p:cNvSpPr>
            <a:spLocks noGrp="1"/>
          </p:cNvSpPr>
          <p:nvPr>
            <p:ph type="sldNum" sz="quarter" idx="4"/>
          </p:nvPr>
        </p:nvSpPr>
        <p:spPr/>
        <p:txBody>
          <a:bodyPr/>
          <a:lstStyle/>
          <a:p>
            <a:fld id="{E4E00EF0-048C-114D-ADD5-1D5ACA69D45F}" type="slidenum">
              <a:rPr lang="en-GB" smtClean="0"/>
              <a:pPr/>
              <a:t>9</a:t>
            </a:fld>
            <a:endParaRPr lang="en-GB" dirty="0"/>
          </a:p>
        </p:txBody>
      </p:sp>
      <p:sp>
        <p:nvSpPr>
          <p:cNvPr id="7" name="Content Placeholder 6">
            <a:extLst>
              <a:ext uri="{FF2B5EF4-FFF2-40B4-BE49-F238E27FC236}">
                <a16:creationId xmlns:a16="http://schemas.microsoft.com/office/drawing/2014/main" id="{D543EAFD-5997-44AD-93E2-77D8077F7840}"/>
              </a:ext>
            </a:extLst>
          </p:cNvPr>
          <p:cNvSpPr>
            <a:spLocks noGrp="1"/>
          </p:cNvSpPr>
          <p:nvPr>
            <p:ph idx="1"/>
          </p:nvPr>
        </p:nvSpPr>
        <p:spPr/>
        <p:txBody>
          <a:bodyPr/>
          <a:lstStyle/>
          <a:p>
            <a:pPr marL="285750" indent="-285750">
              <a:buFont typeface="Arial" panose="020B0604020202020204" pitchFamily="34" charset="0"/>
              <a:buChar char="•"/>
            </a:pPr>
            <a:r>
              <a:rPr lang="en-GB" sz="1800" dirty="0">
                <a:solidFill>
                  <a:schemeClr val="accent1">
                    <a:lumMod val="75000"/>
                  </a:schemeClr>
                </a:solidFill>
                <a:latin typeface="+mn-lt"/>
              </a:rPr>
              <a:t>NHSEI has extended this service to 2022/23 with the same £11.50 per referral payment, but there will be a requirement for the explicit agreement of the patient for referral</a:t>
            </a:r>
          </a:p>
          <a:p>
            <a:pPr marL="285750" indent="-285750">
              <a:buFont typeface="Arial" panose="020B0604020202020204" pitchFamily="34" charset="0"/>
              <a:buChar char="•"/>
            </a:pPr>
            <a:r>
              <a:rPr lang="en-GB" sz="1800" dirty="0">
                <a:solidFill>
                  <a:schemeClr val="accent1">
                    <a:lumMod val="75000"/>
                  </a:schemeClr>
                </a:solidFill>
                <a:latin typeface="+mn-lt"/>
              </a:rPr>
              <a:t>Previously £20M was allocated to this, however the expected number of referrals and engagement with the service means that this funding has not been utilised</a:t>
            </a:r>
          </a:p>
          <a:p>
            <a:pPr marL="285750" indent="-285750">
              <a:buFont typeface="Arial" panose="020B0604020202020204" pitchFamily="34" charset="0"/>
              <a:buChar char="•"/>
            </a:pPr>
            <a:r>
              <a:rPr lang="en-GB" sz="1800" dirty="0">
                <a:solidFill>
                  <a:schemeClr val="accent1">
                    <a:lumMod val="75000"/>
                  </a:schemeClr>
                </a:solidFill>
                <a:latin typeface="+mn-lt"/>
              </a:rPr>
              <a:t>This year, it has been reduced to £11.5M, there was no willingness to consider increasing the </a:t>
            </a:r>
            <a:r>
              <a:rPr lang="en-GB" sz="1800" dirty="0" err="1">
                <a:solidFill>
                  <a:schemeClr val="accent1">
                    <a:lumMod val="75000"/>
                  </a:schemeClr>
                </a:solidFill>
                <a:latin typeface="+mn-lt"/>
              </a:rPr>
              <a:t>IoS</a:t>
            </a:r>
            <a:r>
              <a:rPr lang="en-GB" sz="1800" dirty="0">
                <a:solidFill>
                  <a:schemeClr val="accent1">
                    <a:lumMod val="75000"/>
                  </a:schemeClr>
                </a:solidFill>
                <a:latin typeface="+mn-lt"/>
              </a:rPr>
              <a:t> for referrals</a:t>
            </a:r>
          </a:p>
          <a:p>
            <a:pPr marL="285750" indent="-285750">
              <a:buFont typeface="Arial" panose="020B0604020202020204" pitchFamily="34" charset="0"/>
              <a:buChar char="•"/>
            </a:pPr>
            <a:r>
              <a:rPr lang="en-GB" sz="1800" dirty="0">
                <a:solidFill>
                  <a:schemeClr val="accent1">
                    <a:lumMod val="75000"/>
                  </a:schemeClr>
                </a:solidFill>
                <a:latin typeface="+mn-lt"/>
              </a:rPr>
              <a:t>As this is an enhanced service, it remains optional for practices</a:t>
            </a:r>
          </a:p>
        </p:txBody>
      </p:sp>
    </p:spTree>
    <p:extLst>
      <p:ext uri="{BB962C8B-B14F-4D97-AF65-F5344CB8AC3E}">
        <p14:creationId xmlns:p14="http://schemas.microsoft.com/office/powerpoint/2010/main" val="977050637"/>
      </p:ext>
    </p:extLst>
  </p:cSld>
  <p:clrMapOvr>
    <a:masterClrMapping/>
  </p:clrMapOvr>
</p:sld>
</file>

<file path=ppt/theme/theme1.xml><?xml version="1.0" encoding="utf-8"?>
<a:theme xmlns:a="http://schemas.openxmlformats.org/drawingml/2006/main" name="PowerPoint templat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4E362B91-6033-4B3B-A8F6-6759D843D269}"/>
    </a:ext>
  </a:extLst>
</a:theme>
</file>

<file path=ppt/theme/theme2.xml><?xml version="1.0" encoding="utf-8"?>
<a:theme xmlns:a="http://schemas.openxmlformats.org/drawingml/2006/main" name="BMA Theme Blu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014088F2-B027-4C3D-9408-246B83C838B6}"/>
    </a:ext>
  </a:extLst>
</a:theme>
</file>

<file path=ppt/theme/theme3.xml><?xml version="1.0" encoding="utf-8"?>
<a:theme xmlns:a="http://schemas.openxmlformats.org/drawingml/2006/main" name="BMA Theme Whit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B48BD74A-CC33-475A-82BF-B50F267D5623}"/>
    </a:ext>
  </a:extLst>
</a:theme>
</file>

<file path=ppt/theme/theme4.xml><?xml version="1.0" encoding="utf-8"?>
<a:theme xmlns:a="http://schemas.openxmlformats.org/drawingml/2006/main" name="BMA Theme Divider Slid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F9E97739-4B91-46AD-A4F1-9C8BAFA1D0D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851484221BE741974F109C9520E26D" ma:contentTypeVersion="13" ma:contentTypeDescription="Create a new document." ma:contentTypeScope="" ma:versionID="b611f4c96fd0f923dddcea62ab059002">
  <xsd:schema xmlns:xsd="http://www.w3.org/2001/XMLSchema" xmlns:xs="http://www.w3.org/2001/XMLSchema" xmlns:p="http://schemas.microsoft.com/office/2006/metadata/properties" xmlns:ns2="c34441a9-60d1-4554-964e-66fde1c7266e" xmlns:ns3="75849e05-f0d2-4313-af25-172e9fff2c54" targetNamespace="http://schemas.microsoft.com/office/2006/metadata/properties" ma:root="true" ma:fieldsID="b918f0f7181687f44a9cdf5fe74ebbfa" ns2:_="" ns3:_="">
    <xsd:import namespace="c34441a9-60d1-4554-964e-66fde1c7266e"/>
    <xsd:import namespace="75849e05-f0d2-4313-af25-172e9fff2c5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441a9-60d1-4554-964e-66fde1c72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5849e05-f0d2-4313-af25-172e9fff2c5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CBC0D8-501E-48B6-B908-85E8A50E0BB8}">
  <ds:schemaRefs>
    <ds:schemaRef ds:uri="http://purl.org/dc/terms/"/>
    <ds:schemaRef ds:uri="http://purl.org/dc/dcmitype/"/>
    <ds:schemaRef ds:uri="c34441a9-60d1-4554-964e-66fde1c7266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75849e05-f0d2-4313-af25-172e9fff2c54"/>
    <ds:schemaRef ds:uri="http://www.w3.org/XML/1998/namespace"/>
    <ds:schemaRef ds:uri="http://purl.org/dc/elements/1.1/"/>
  </ds:schemaRefs>
</ds:datastoreItem>
</file>

<file path=customXml/itemProps2.xml><?xml version="1.0" encoding="utf-8"?>
<ds:datastoreItem xmlns:ds="http://schemas.openxmlformats.org/officeDocument/2006/customXml" ds:itemID="{EA8CD812-25DF-4CC5-8B44-64A270DA70B6}">
  <ds:schemaRefs>
    <ds:schemaRef ds:uri="http://schemas.microsoft.com/sharepoint/v3/contenttype/forms"/>
  </ds:schemaRefs>
</ds:datastoreItem>
</file>

<file path=customXml/itemProps3.xml><?xml version="1.0" encoding="utf-8"?>
<ds:datastoreItem xmlns:ds="http://schemas.openxmlformats.org/officeDocument/2006/customXml" ds:itemID="{D6ACC8EF-47B2-4355-954C-FBE8274175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441a9-60d1-4554-964e-66fde1c7266e"/>
    <ds:schemaRef ds:uri="75849e05-f0d2-4313-af25-172e9fff2c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 BMA</Template>
  <TotalTime>756</TotalTime>
  <Words>2171</Words>
  <Application>Microsoft Office PowerPoint</Application>
  <PresentationFormat>On-screen Show (16:9)</PresentationFormat>
  <Paragraphs>136</Paragraphs>
  <Slides>18</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18</vt:i4>
      </vt:variant>
    </vt:vector>
  </HeadingPairs>
  <TitlesOfParts>
    <vt:vector size="26" baseType="lpstr">
      <vt:lpstr>Arial</vt:lpstr>
      <vt:lpstr>Calibri</vt:lpstr>
      <vt:lpstr>Calibri Light</vt:lpstr>
      <vt:lpstr>Lucida Grande</vt:lpstr>
      <vt:lpstr>PowerPoint template</vt:lpstr>
      <vt:lpstr>BMA Theme Blue Titles</vt:lpstr>
      <vt:lpstr>BMA Theme White Titles</vt:lpstr>
      <vt:lpstr>BMA Theme Divider Slide</vt:lpstr>
      <vt:lpstr>GP contract 2022/23 update</vt:lpstr>
      <vt:lpstr>Overview of agreement for 2022/23</vt:lpstr>
      <vt:lpstr>Core contract changes and requirements </vt:lpstr>
      <vt:lpstr>Vaccinations and Immunisations</vt:lpstr>
      <vt:lpstr>Practice level funding increase</vt:lpstr>
      <vt:lpstr>Practice level funding increase (cont.)</vt:lpstr>
      <vt:lpstr>Health and Social Care (National Insurance) Levy</vt:lpstr>
      <vt:lpstr>QOF overview </vt:lpstr>
      <vt:lpstr>Enhanced service on obesity and weight management</vt:lpstr>
      <vt:lpstr>Network Contract DES</vt:lpstr>
      <vt:lpstr>PCN Enhanced Access</vt:lpstr>
      <vt:lpstr>PCN Workforce </vt:lpstr>
      <vt:lpstr>PCN Services</vt:lpstr>
      <vt:lpstr>PCN DES – Investment and Impact Fund</vt:lpstr>
      <vt:lpstr>Opting out of the PCN DES</vt:lpstr>
      <vt:lpstr>Contract Explainer and Safe Working</vt:lpstr>
      <vt:lpstr>Contract Summary</vt:lpstr>
      <vt:lpstr>GP campaign - time to rebuild general practice</vt:lpstr>
    </vt:vector>
  </TitlesOfParts>
  <Company>BMA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update for GPC England</dc:title>
  <dc:creator>Daniel Hodgson</dc:creator>
  <cp:lastModifiedBy>Johns Sarah (Somerset Local Medical Committee)</cp:lastModifiedBy>
  <cp:revision>100</cp:revision>
  <cp:lastPrinted>2015-11-10T14:11:33Z</cp:lastPrinted>
  <dcterms:created xsi:type="dcterms:W3CDTF">2020-12-15T09:41:21Z</dcterms:created>
  <dcterms:modified xsi:type="dcterms:W3CDTF">2022-04-14T09:10:46Z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0x010100CC851484221BE741974F109C9520E26D</vt:lpwstr>
  </property>
</Properties>
</file>